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51"/>
  </p:notesMasterIdLst>
  <p:sldIdLst>
    <p:sldId id="257" r:id="rId6"/>
    <p:sldId id="367" r:id="rId7"/>
    <p:sldId id="368" r:id="rId8"/>
    <p:sldId id="315" r:id="rId9"/>
    <p:sldId id="316" r:id="rId10"/>
    <p:sldId id="317" r:id="rId11"/>
    <p:sldId id="318" r:id="rId12"/>
    <p:sldId id="319" r:id="rId13"/>
    <p:sldId id="310" r:id="rId14"/>
    <p:sldId id="321" r:id="rId15"/>
    <p:sldId id="322" r:id="rId16"/>
    <p:sldId id="314" r:id="rId17"/>
    <p:sldId id="323" r:id="rId18"/>
    <p:sldId id="324" r:id="rId19"/>
    <p:sldId id="326" r:id="rId20"/>
    <p:sldId id="320" r:id="rId21"/>
    <p:sldId id="327" r:id="rId22"/>
    <p:sldId id="330" r:id="rId23"/>
    <p:sldId id="332" r:id="rId24"/>
    <p:sldId id="287" r:id="rId25"/>
    <p:sldId id="288" r:id="rId26"/>
    <p:sldId id="329" r:id="rId27"/>
    <p:sldId id="333" r:id="rId28"/>
    <p:sldId id="338" r:id="rId29"/>
    <p:sldId id="335" r:id="rId30"/>
    <p:sldId id="337" r:id="rId31"/>
    <p:sldId id="334" r:id="rId32"/>
    <p:sldId id="339" r:id="rId33"/>
    <p:sldId id="341" r:id="rId34"/>
    <p:sldId id="342" r:id="rId35"/>
    <p:sldId id="345" r:id="rId36"/>
    <p:sldId id="353" r:id="rId37"/>
    <p:sldId id="352" r:id="rId38"/>
    <p:sldId id="351" r:id="rId39"/>
    <p:sldId id="349" r:id="rId40"/>
    <p:sldId id="348" r:id="rId41"/>
    <p:sldId id="354" r:id="rId42"/>
    <p:sldId id="355" r:id="rId43"/>
    <p:sldId id="356" r:id="rId44"/>
    <p:sldId id="358" r:id="rId45"/>
    <p:sldId id="359" r:id="rId46"/>
    <p:sldId id="361" r:id="rId47"/>
    <p:sldId id="365" r:id="rId48"/>
    <p:sldId id="366" r:id="rId49"/>
    <p:sldId id="31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39" autoAdjust="0"/>
    <p:restoredTop sz="94660"/>
  </p:normalViewPr>
  <p:slideViewPr>
    <p:cSldViewPr snapToGrid="0">
      <p:cViewPr varScale="1">
        <p:scale>
          <a:sx n="114" d="100"/>
          <a:sy n="114" d="100"/>
        </p:scale>
        <p:origin x="28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5D8BB5-A1C2-4BFE-A910-747FDDD0870E}" type="doc">
      <dgm:prSet loTypeId="urn:microsoft.com/office/officeart/2018/2/layout/IconCircle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289239E0-E9C4-49D6-ADD9-278C203F5E6C}">
      <dgm:prSet custT="1"/>
      <dgm:spPr>
        <a:xfrm>
          <a:off x="1873137" y="310934"/>
          <a:ext cx="3523623" cy="1494870"/>
        </a:xfrm>
        <a:prstGeom prst="rect">
          <a:avLst/>
        </a:prstGeom>
        <a:noFill/>
        <a:ln>
          <a:noFill/>
        </a:ln>
        <a:effectLst/>
      </dgm:spPr>
      <dgm:t>
        <a:bodyPr/>
        <a:lstStyle/>
        <a:p>
          <a:pPr>
            <a:buNone/>
          </a:pPr>
          <a:r>
            <a:rPr lang="en-US" sz="2000" dirty="0">
              <a:solidFill>
                <a:schemeClr val="tx1"/>
              </a:solidFill>
              <a:latin typeface="Calibri" panose="020F0502020204030204"/>
              <a:ea typeface="+mn-ea"/>
              <a:cs typeface="+mn-cs"/>
            </a:rPr>
            <a:t>This guidance is not a standard or regulation, and it creates no new legal obligations. </a:t>
          </a:r>
        </a:p>
      </dgm:t>
    </dgm:pt>
    <dgm:pt modelId="{1DF2DECA-0683-4FC7-AA0C-BF4E7CF7F837}" type="parTrans" cxnId="{C894F1D5-F034-4EE3-A08E-A31830D4EFFD}">
      <dgm:prSet/>
      <dgm:spPr/>
      <dgm:t>
        <a:bodyPr/>
        <a:lstStyle/>
        <a:p>
          <a:endParaRPr lang="en-US"/>
        </a:p>
      </dgm:t>
    </dgm:pt>
    <dgm:pt modelId="{1135BC6F-AF58-4EDA-81E7-1EC66CD0DBE9}" type="sibTrans" cxnId="{C894F1D5-F034-4EE3-A08E-A31830D4EFFD}">
      <dgm:prSet/>
      <dgm:spPr/>
      <dgm:t>
        <a:bodyPr/>
        <a:lstStyle/>
        <a:p>
          <a:endParaRPr lang="en-US"/>
        </a:p>
      </dgm:t>
    </dgm:pt>
    <dgm:pt modelId="{18A48EB1-8561-49CA-ABDB-4B81B801EF49}">
      <dgm:prSet custT="1"/>
      <dgm:spPr>
        <a:xfrm>
          <a:off x="7825925" y="310934"/>
          <a:ext cx="3523623" cy="1494870"/>
        </a:xfrm>
        <a:prstGeom prst="rect">
          <a:avLst/>
        </a:prstGeom>
        <a:noFill/>
        <a:ln>
          <a:noFill/>
        </a:ln>
        <a:effectLst/>
      </dgm:spPr>
      <dgm:t>
        <a:bodyPr/>
        <a:lstStyle/>
        <a:p>
          <a:pPr>
            <a:buNone/>
          </a:pPr>
          <a:r>
            <a:rPr lang="en-US" sz="2000" dirty="0">
              <a:solidFill>
                <a:schemeClr val="tx1"/>
              </a:solidFill>
              <a:latin typeface="Calibri" panose="020F0502020204030204"/>
              <a:ea typeface="+mn-ea"/>
              <a:cs typeface="+mn-cs"/>
            </a:rPr>
            <a:t>It contains recommendations as well as descriptions of mandatory safety and health standards</a:t>
          </a:r>
        </a:p>
      </dgm:t>
    </dgm:pt>
    <dgm:pt modelId="{78733092-01CD-4E7D-A669-D1B59305439B}" type="parTrans" cxnId="{4EAAB8CA-9DCC-45DD-BE0B-7A28331B917E}">
      <dgm:prSet/>
      <dgm:spPr/>
      <dgm:t>
        <a:bodyPr/>
        <a:lstStyle/>
        <a:p>
          <a:endParaRPr lang="en-US"/>
        </a:p>
      </dgm:t>
    </dgm:pt>
    <dgm:pt modelId="{D544C295-89F7-4827-9F5A-67F6FA208E1A}" type="sibTrans" cxnId="{4EAAB8CA-9DCC-45DD-BE0B-7A28331B917E}">
      <dgm:prSet/>
      <dgm:spPr/>
      <dgm:t>
        <a:bodyPr/>
        <a:lstStyle/>
        <a:p>
          <a:endParaRPr lang="en-US"/>
        </a:p>
      </dgm:t>
    </dgm:pt>
    <dgm:pt modelId="{817F1FD8-2D1C-4846-92BA-D7C8548CA3E1}">
      <dgm:prSet custT="1"/>
      <dgm:spPr>
        <a:xfrm>
          <a:off x="1873137" y="2545532"/>
          <a:ext cx="3523623" cy="1494870"/>
        </a:xfrm>
        <a:prstGeom prst="rect">
          <a:avLst/>
        </a:prstGeom>
        <a:noFill/>
        <a:ln>
          <a:noFill/>
        </a:ln>
        <a:effectLst/>
      </dgm:spPr>
      <dgm:t>
        <a:bodyPr/>
        <a:lstStyle/>
        <a:p>
          <a:pPr>
            <a:buNone/>
          </a:pPr>
          <a:r>
            <a:rPr lang="en-US" sz="2000" dirty="0">
              <a:solidFill>
                <a:schemeClr val="tx1"/>
              </a:solidFill>
              <a:latin typeface="Calibri" panose="020F0502020204030204"/>
              <a:ea typeface="+mn-ea"/>
              <a:cs typeface="+mn-cs"/>
            </a:rPr>
            <a:t>The recommendations are advisory in nature, informational in content, and are intended to assist employers in providing a safe and healthful workplace. </a:t>
          </a:r>
        </a:p>
      </dgm:t>
    </dgm:pt>
    <dgm:pt modelId="{E6EA2665-8ED9-42D9-9D56-EDBE9464A430}" type="parTrans" cxnId="{865343B6-0570-488B-A0B9-2F40824E5857}">
      <dgm:prSet/>
      <dgm:spPr/>
      <dgm:t>
        <a:bodyPr/>
        <a:lstStyle/>
        <a:p>
          <a:endParaRPr lang="en-US"/>
        </a:p>
      </dgm:t>
    </dgm:pt>
    <dgm:pt modelId="{C6FBF74E-EC03-4CCA-BA06-90EFFBC7E7D3}" type="sibTrans" cxnId="{865343B6-0570-488B-A0B9-2F40824E5857}">
      <dgm:prSet/>
      <dgm:spPr/>
      <dgm:t>
        <a:bodyPr/>
        <a:lstStyle/>
        <a:p>
          <a:endParaRPr lang="en-US"/>
        </a:p>
      </dgm:t>
    </dgm:pt>
    <dgm:pt modelId="{84240230-EB9D-4799-B18A-6C98B8CB9F72}">
      <dgm:prSet custT="1"/>
      <dgm:spPr>
        <a:xfrm>
          <a:off x="7825925" y="2545532"/>
          <a:ext cx="3523623" cy="1494870"/>
        </a:xfrm>
        <a:prstGeom prst="rect">
          <a:avLst/>
        </a:prstGeom>
        <a:noFill/>
        <a:ln>
          <a:noFill/>
        </a:ln>
        <a:effectLst/>
      </dgm:spPr>
      <dgm:t>
        <a:bodyPr/>
        <a:lstStyle/>
        <a:p>
          <a:pPr>
            <a:buNone/>
          </a:pPr>
          <a:r>
            <a:rPr lang="en-US" sz="2000" dirty="0">
              <a:solidFill>
                <a:schemeClr val="tx1"/>
              </a:solidFill>
              <a:latin typeface="Calibri" panose="020F0502020204030204"/>
              <a:ea typeface="+mn-ea"/>
              <a:cs typeface="+mn-cs"/>
            </a:rPr>
            <a:t>The Occupational Safety and Health Act requires employers to comply with safety and health standards and regulations promulgated by OSHA or by a state with an OSHA-approved state plan. </a:t>
          </a:r>
        </a:p>
      </dgm:t>
    </dgm:pt>
    <dgm:pt modelId="{967FE992-0480-410D-86B9-9D3F11053E93}" type="parTrans" cxnId="{7293BD45-E517-4760-8C7F-1395CE1BE372}">
      <dgm:prSet/>
      <dgm:spPr/>
      <dgm:t>
        <a:bodyPr/>
        <a:lstStyle/>
        <a:p>
          <a:endParaRPr lang="en-US"/>
        </a:p>
      </dgm:t>
    </dgm:pt>
    <dgm:pt modelId="{D5A2BFEA-E50A-4EAA-A3BB-5E17851DA15A}" type="sibTrans" cxnId="{7293BD45-E517-4760-8C7F-1395CE1BE372}">
      <dgm:prSet/>
      <dgm:spPr/>
      <dgm:t>
        <a:bodyPr/>
        <a:lstStyle/>
        <a:p>
          <a:endParaRPr lang="en-US"/>
        </a:p>
      </dgm:t>
    </dgm:pt>
    <dgm:pt modelId="{711BD400-786C-47C4-8772-B6D85E86F8B6}" type="pres">
      <dgm:prSet presAssocID="{A85D8BB5-A1C2-4BFE-A910-747FDDD0870E}" presName="root" presStyleCnt="0">
        <dgm:presLayoutVars>
          <dgm:dir/>
          <dgm:resizeHandles val="exact"/>
        </dgm:presLayoutVars>
      </dgm:prSet>
      <dgm:spPr/>
    </dgm:pt>
    <dgm:pt modelId="{7E6E6CB5-C102-4656-A02E-7B8A14B63AB5}" type="pres">
      <dgm:prSet presAssocID="{A85D8BB5-A1C2-4BFE-A910-747FDDD0870E}" presName="container" presStyleCnt="0">
        <dgm:presLayoutVars>
          <dgm:dir/>
          <dgm:resizeHandles val="exact"/>
        </dgm:presLayoutVars>
      </dgm:prSet>
      <dgm:spPr/>
    </dgm:pt>
    <dgm:pt modelId="{47397645-2C60-4CBB-B6AC-9F69942204F4}" type="pres">
      <dgm:prSet presAssocID="{289239E0-E9C4-49D6-ADD9-278C203F5E6C}" presName="compNode" presStyleCnt="0"/>
      <dgm:spPr/>
    </dgm:pt>
    <dgm:pt modelId="{AE3290EC-792D-46C5-B107-0C3345ACF331}" type="pres">
      <dgm:prSet presAssocID="{289239E0-E9C4-49D6-ADD9-278C203F5E6C}" presName="iconBgRect" presStyleLbl="bgShp" presStyleIdx="0" presStyleCnt="4"/>
      <dgm:spPr>
        <a:xfrm>
          <a:off x="57937" y="310934"/>
          <a:ext cx="1494870" cy="1494870"/>
        </a:xfrm>
        <a:prstGeom prst="ellipse">
          <a:avLst/>
        </a:prstGeom>
        <a:solidFill>
          <a:srgbClr val="44546A">
            <a:hueOff val="0"/>
            <a:satOff val="0"/>
            <a:lumOff val="0"/>
            <a:alphaOff val="0"/>
          </a:srgbClr>
        </a:solidFill>
        <a:ln>
          <a:noFill/>
        </a:ln>
        <a:effectLst/>
      </dgm:spPr>
    </dgm:pt>
    <dgm:pt modelId="{30711C8F-761F-4259-B813-65170A3CC4E0}" type="pres">
      <dgm:prSet presAssocID="{289239E0-E9C4-49D6-ADD9-278C203F5E6C}" presName="iconRect" presStyleLbl="node1" presStyleIdx="0" presStyleCnt="4"/>
      <dgm:spPr>
        <a:xfrm>
          <a:off x="371860" y="624857"/>
          <a:ext cx="867024" cy="86702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Judge"/>
        </a:ext>
      </dgm:extLst>
    </dgm:pt>
    <dgm:pt modelId="{F95145B7-2DA0-47C5-9680-AA74575216BC}" type="pres">
      <dgm:prSet presAssocID="{289239E0-E9C4-49D6-ADD9-278C203F5E6C}" presName="spaceRect" presStyleCnt="0"/>
      <dgm:spPr/>
    </dgm:pt>
    <dgm:pt modelId="{E09C7154-FCA7-47EF-84FB-DC24CF645D22}" type="pres">
      <dgm:prSet presAssocID="{289239E0-E9C4-49D6-ADD9-278C203F5E6C}" presName="textRect" presStyleLbl="revTx" presStyleIdx="0" presStyleCnt="4">
        <dgm:presLayoutVars>
          <dgm:chMax val="1"/>
          <dgm:chPref val="1"/>
        </dgm:presLayoutVars>
      </dgm:prSet>
      <dgm:spPr/>
    </dgm:pt>
    <dgm:pt modelId="{0E167977-6634-4C40-8CF6-611CE0FE99B5}" type="pres">
      <dgm:prSet presAssocID="{1135BC6F-AF58-4EDA-81E7-1EC66CD0DBE9}" presName="sibTrans" presStyleLbl="sibTrans2D1" presStyleIdx="0" presStyleCnt="0"/>
      <dgm:spPr/>
    </dgm:pt>
    <dgm:pt modelId="{E3B6544A-F9F3-4BE8-BC9E-F15E920B7E59}" type="pres">
      <dgm:prSet presAssocID="{18A48EB1-8561-49CA-ABDB-4B81B801EF49}" presName="compNode" presStyleCnt="0"/>
      <dgm:spPr/>
    </dgm:pt>
    <dgm:pt modelId="{7FE7C150-424D-4476-AEFA-F4D0A8512BE7}" type="pres">
      <dgm:prSet presAssocID="{18A48EB1-8561-49CA-ABDB-4B81B801EF49}" presName="iconBgRect" presStyleLbl="bgShp" presStyleIdx="1" presStyleCnt="4"/>
      <dgm:spPr>
        <a:xfrm>
          <a:off x="6010725" y="310934"/>
          <a:ext cx="1494870" cy="1494870"/>
        </a:xfrm>
        <a:prstGeom prst="ellipse">
          <a:avLst/>
        </a:prstGeom>
        <a:solidFill>
          <a:srgbClr val="44546A">
            <a:hueOff val="0"/>
            <a:satOff val="0"/>
            <a:lumOff val="0"/>
            <a:alphaOff val="0"/>
          </a:srgbClr>
        </a:solidFill>
        <a:ln>
          <a:noFill/>
        </a:ln>
        <a:effectLst/>
      </dgm:spPr>
    </dgm:pt>
    <dgm:pt modelId="{DE787507-4DC3-48E8-AE34-C7CBDC9EFD8C}" type="pres">
      <dgm:prSet presAssocID="{18A48EB1-8561-49CA-ABDB-4B81B801EF49}" presName="iconRect" presStyleLbl="node1" presStyleIdx="1" presStyleCnt="4"/>
      <dgm:spPr>
        <a:xfrm>
          <a:off x="6324648" y="624857"/>
          <a:ext cx="867024" cy="867024"/>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Doctor"/>
        </a:ext>
      </dgm:extLst>
    </dgm:pt>
    <dgm:pt modelId="{E06EF7AD-0834-4B9A-88FB-3604413CFE27}" type="pres">
      <dgm:prSet presAssocID="{18A48EB1-8561-49CA-ABDB-4B81B801EF49}" presName="spaceRect" presStyleCnt="0"/>
      <dgm:spPr/>
    </dgm:pt>
    <dgm:pt modelId="{CD0D7933-495E-46C1-8E96-63BCC3B1D0F0}" type="pres">
      <dgm:prSet presAssocID="{18A48EB1-8561-49CA-ABDB-4B81B801EF49}" presName="textRect" presStyleLbl="revTx" presStyleIdx="1" presStyleCnt="4">
        <dgm:presLayoutVars>
          <dgm:chMax val="1"/>
          <dgm:chPref val="1"/>
        </dgm:presLayoutVars>
      </dgm:prSet>
      <dgm:spPr/>
    </dgm:pt>
    <dgm:pt modelId="{E5EB94CA-196D-4A3C-84D7-F3C7C5616934}" type="pres">
      <dgm:prSet presAssocID="{D544C295-89F7-4827-9F5A-67F6FA208E1A}" presName="sibTrans" presStyleLbl="sibTrans2D1" presStyleIdx="0" presStyleCnt="0"/>
      <dgm:spPr/>
    </dgm:pt>
    <dgm:pt modelId="{8D567B30-4837-4D29-8F1E-D246D7EBFAF2}" type="pres">
      <dgm:prSet presAssocID="{817F1FD8-2D1C-4846-92BA-D7C8548CA3E1}" presName="compNode" presStyleCnt="0"/>
      <dgm:spPr/>
    </dgm:pt>
    <dgm:pt modelId="{506D9285-8B45-42DD-BCC1-1CEFA5F13F0A}" type="pres">
      <dgm:prSet presAssocID="{817F1FD8-2D1C-4846-92BA-D7C8548CA3E1}" presName="iconBgRect" presStyleLbl="bgShp" presStyleIdx="2" presStyleCnt="4"/>
      <dgm:spPr>
        <a:xfrm>
          <a:off x="57937" y="2545532"/>
          <a:ext cx="1494870" cy="1494870"/>
        </a:xfrm>
        <a:prstGeom prst="ellipse">
          <a:avLst/>
        </a:prstGeom>
        <a:solidFill>
          <a:srgbClr val="44546A">
            <a:hueOff val="0"/>
            <a:satOff val="0"/>
            <a:lumOff val="0"/>
            <a:alphaOff val="0"/>
          </a:srgbClr>
        </a:solidFill>
        <a:ln>
          <a:noFill/>
        </a:ln>
        <a:effectLst/>
      </dgm:spPr>
    </dgm:pt>
    <dgm:pt modelId="{F6492825-C73E-4B92-9812-89B3D48255E2}" type="pres">
      <dgm:prSet presAssocID="{817F1FD8-2D1C-4846-92BA-D7C8548CA3E1}" presName="iconRect" presStyleLbl="node1" presStyleIdx="2" presStyleCnt="4"/>
      <dgm:spPr>
        <a:xfrm>
          <a:off x="371860" y="2859455"/>
          <a:ext cx="867024" cy="86702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Handshake"/>
        </a:ext>
      </dgm:extLst>
    </dgm:pt>
    <dgm:pt modelId="{4D3DBEDB-8D0D-47D4-82F5-3F283C5AE489}" type="pres">
      <dgm:prSet presAssocID="{817F1FD8-2D1C-4846-92BA-D7C8548CA3E1}" presName="spaceRect" presStyleCnt="0"/>
      <dgm:spPr/>
    </dgm:pt>
    <dgm:pt modelId="{8A8E8BC2-50C1-425C-AA33-C24867DCA86F}" type="pres">
      <dgm:prSet presAssocID="{817F1FD8-2D1C-4846-92BA-D7C8548CA3E1}" presName="textRect" presStyleLbl="revTx" presStyleIdx="2" presStyleCnt="4">
        <dgm:presLayoutVars>
          <dgm:chMax val="1"/>
          <dgm:chPref val="1"/>
        </dgm:presLayoutVars>
      </dgm:prSet>
      <dgm:spPr/>
    </dgm:pt>
    <dgm:pt modelId="{FBC9E3D1-E2FB-417C-90BD-2A5813183FB3}" type="pres">
      <dgm:prSet presAssocID="{C6FBF74E-EC03-4CCA-BA06-90EFFBC7E7D3}" presName="sibTrans" presStyleLbl="sibTrans2D1" presStyleIdx="0" presStyleCnt="0"/>
      <dgm:spPr/>
    </dgm:pt>
    <dgm:pt modelId="{8974096B-D125-418F-8E9F-B98D9062A3B8}" type="pres">
      <dgm:prSet presAssocID="{84240230-EB9D-4799-B18A-6C98B8CB9F72}" presName="compNode" presStyleCnt="0"/>
      <dgm:spPr/>
    </dgm:pt>
    <dgm:pt modelId="{8F786288-81E9-4F02-9AED-75B23248BBF5}" type="pres">
      <dgm:prSet presAssocID="{84240230-EB9D-4799-B18A-6C98B8CB9F72}" presName="iconBgRect" presStyleLbl="bgShp" presStyleIdx="3" presStyleCnt="4"/>
      <dgm:spPr>
        <a:xfrm>
          <a:off x="6010725" y="2545532"/>
          <a:ext cx="1494870" cy="1494870"/>
        </a:xfrm>
        <a:prstGeom prst="ellipse">
          <a:avLst/>
        </a:prstGeom>
        <a:solidFill>
          <a:srgbClr val="44546A">
            <a:hueOff val="0"/>
            <a:satOff val="0"/>
            <a:lumOff val="0"/>
            <a:alphaOff val="0"/>
          </a:srgbClr>
        </a:solidFill>
        <a:ln>
          <a:noFill/>
        </a:ln>
        <a:effectLst/>
      </dgm:spPr>
    </dgm:pt>
    <dgm:pt modelId="{12146626-087D-483C-8D1F-A7C986A91E0F}" type="pres">
      <dgm:prSet presAssocID="{84240230-EB9D-4799-B18A-6C98B8CB9F72}" presName="iconRect" presStyleLbl="node1" presStyleIdx="3" presStyleCnt="4"/>
      <dgm:spPr>
        <a:xfrm>
          <a:off x="6324648" y="2859455"/>
          <a:ext cx="867024" cy="867024"/>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First Aid Kit"/>
        </a:ext>
      </dgm:extLst>
    </dgm:pt>
    <dgm:pt modelId="{B72645E4-D46B-4FA9-A2BB-74E1B50DB44A}" type="pres">
      <dgm:prSet presAssocID="{84240230-EB9D-4799-B18A-6C98B8CB9F72}" presName="spaceRect" presStyleCnt="0"/>
      <dgm:spPr/>
    </dgm:pt>
    <dgm:pt modelId="{FE4045FF-B80C-41CF-98D2-AEF312D4CE7C}" type="pres">
      <dgm:prSet presAssocID="{84240230-EB9D-4799-B18A-6C98B8CB9F72}" presName="textRect" presStyleLbl="revTx" presStyleIdx="3" presStyleCnt="4">
        <dgm:presLayoutVars>
          <dgm:chMax val="1"/>
          <dgm:chPref val="1"/>
        </dgm:presLayoutVars>
      </dgm:prSet>
      <dgm:spPr/>
    </dgm:pt>
  </dgm:ptLst>
  <dgm:cxnLst>
    <dgm:cxn modelId="{7A621417-1054-4431-AD01-BF8A577ACA53}" type="presOf" srcId="{817F1FD8-2D1C-4846-92BA-D7C8548CA3E1}" destId="{8A8E8BC2-50C1-425C-AA33-C24867DCA86F}" srcOrd="0" destOrd="0" presId="urn:microsoft.com/office/officeart/2018/2/layout/IconCircleList"/>
    <dgm:cxn modelId="{3876F327-385F-4D71-B1D6-368DF09F809A}" type="presOf" srcId="{1135BC6F-AF58-4EDA-81E7-1EC66CD0DBE9}" destId="{0E167977-6634-4C40-8CF6-611CE0FE99B5}" srcOrd="0" destOrd="0" presId="urn:microsoft.com/office/officeart/2018/2/layout/IconCircleList"/>
    <dgm:cxn modelId="{42B1FD5C-731F-4622-937A-D8FEF9ABF890}" type="presOf" srcId="{84240230-EB9D-4799-B18A-6C98B8CB9F72}" destId="{FE4045FF-B80C-41CF-98D2-AEF312D4CE7C}" srcOrd="0" destOrd="0" presId="urn:microsoft.com/office/officeart/2018/2/layout/IconCircleList"/>
    <dgm:cxn modelId="{86A34D64-EF7B-45BD-9E91-25DD47019A5A}" type="presOf" srcId="{D544C295-89F7-4827-9F5A-67F6FA208E1A}" destId="{E5EB94CA-196D-4A3C-84D7-F3C7C5616934}" srcOrd="0" destOrd="0" presId="urn:microsoft.com/office/officeart/2018/2/layout/IconCircleList"/>
    <dgm:cxn modelId="{7293BD45-E517-4760-8C7F-1395CE1BE372}" srcId="{A85D8BB5-A1C2-4BFE-A910-747FDDD0870E}" destId="{84240230-EB9D-4799-B18A-6C98B8CB9F72}" srcOrd="3" destOrd="0" parTransId="{967FE992-0480-410D-86B9-9D3F11053E93}" sibTransId="{D5A2BFEA-E50A-4EAA-A3BB-5E17851DA15A}"/>
    <dgm:cxn modelId="{77A6B455-4BCF-4DCC-BF1C-AA59DDCDF55A}" type="presOf" srcId="{289239E0-E9C4-49D6-ADD9-278C203F5E6C}" destId="{E09C7154-FCA7-47EF-84FB-DC24CF645D22}" srcOrd="0" destOrd="0" presId="urn:microsoft.com/office/officeart/2018/2/layout/IconCircleList"/>
    <dgm:cxn modelId="{865343B6-0570-488B-A0B9-2F40824E5857}" srcId="{A85D8BB5-A1C2-4BFE-A910-747FDDD0870E}" destId="{817F1FD8-2D1C-4846-92BA-D7C8548CA3E1}" srcOrd="2" destOrd="0" parTransId="{E6EA2665-8ED9-42D9-9D56-EDBE9464A430}" sibTransId="{C6FBF74E-EC03-4CCA-BA06-90EFFBC7E7D3}"/>
    <dgm:cxn modelId="{43A591B7-675A-4C7F-9A8F-668E448758D4}" type="presOf" srcId="{C6FBF74E-EC03-4CCA-BA06-90EFFBC7E7D3}" destId="{FBC9E3D1-E2FB-417C-90BD-2A5813183FB3}" srcOrd="0" destOrd="0" presId="urn:microsoft.com/office/officeart/2018/2/layout/IconCircleList"/>
    <dgm:cxn modelId="{4EAAB8CA-9DCC-45DD-BE0B-7A28331B917E}" srcId="{A85D8BB5-A1C2-4BFE-A910-747FDDD0870E}" destId="{18A48EB1-8561-49CA-ABDB-4B81B801EF49}" srcOrd="1" destOrd="0" parTransId="{78733092-01CD-4E7D-A669-D1B59305439B}" sibTransId="{D544C295-89F7-4827-9F5A-67F6FA208E1A}"/>
    <dgm:cxn modelId="{C894F1D5-F034-4EE3-A08E-A31830D4EFFD}" srcId="{A85D8BB5-A1C2-4BFE-A910-747FDDD0870E}" destId="{289239E0-E9C4-49D6-ADD9-278C203F5E6C}" srcOrd="0" destOrd="0" parTransId="{1DF2DECA-0683-4FC7-AA0C-BF4E7CF7F837}" sibTransId="{1135BC6F-AF58-4EDA-81E7-1EC66CD0DBE9}"/>
    <dgm:cxn modelId="{8778F5E2-304F-4239-921A-D7416906300B}" type="presOf" srcId="{18A48EB1-8561-49CA-ABDB-4B81B801EF49}" destId="{CD0D7933-495E-46C1-8E96-63BCC3B1D0F0}" srcOrd="0" destOrd="0" presId="urn:microsoft.com/office/officeart/2018/2/layout/IconCircleList"/>
    <dgm:cxn modelId="{FD7B4CF9-898B-45CC-81C5-422C4134B5C8}" type="presOf" srcId="{A85D8BB5-A1C2-4BFE-A910-747FDDD0870E}" destId="{711BD400-786C-47C4-8772-B6D85E86F8B6}" srcOrd="0" destOrd="0" presId="urn:microsoft.com/office/officeart/2018/2/layout/IconCircleList"/>
    <dgm:cxn modelId="{5644597F-04D9-4CED-BF19-7CE66F0ED3E2}" type="presParOf" srcId="{711BD400-786C-47C4-8772-B6D85E86F8B6}" destId="{7E6E6CB5-C102-4656-A02E-7B8A14B63AB5}" srcOrd="0" destOrd="0" presId="urn:microsoft.com/office/officeart/2018/2/layout/IconCircleList"/>
    <dgm:cxn modelId="{8037E2F1-EFB1-4885-A644-A84443322742}" type="presParOf" srcId="{7E6E6CB5-C102-4656-A02E-7B8A14B63AB5}" destId="{47397645-2C60-4CBB-B6AC-9F69942204F4}" srcOrd="0" destOrd="0" presId="urn:microsoft.com/office/officeart/2018/2/layout/IconCircleList"/>
    <dgm:cxn modelId="{F19B093A-B47C-44D7-84C0-7039C649C5FD}" type="presParOf" srcId="{47397645-2C60-4CBB-B6AC-9F69942204F4}" destId="{AE3290EC-792D-46C5-B107-0C3345ACF331}" srcOrd="0" destOrd="0" presId="urn:microsoft.com/office/officeart/2018/2/layout/IconCircleList"/>
    <dgm:cxn modelId="{0F0F82CD-84D0-4149-8E57-C6289D0E60BA}" type="presParOf" srcId="{47397645-2C60-4CBB-B6AC-9F69942204F4}" destId="{30711C8F-761F-4259-B813-65170A3CC4E0}" srcOrd="1" destOrd="0" presId="urn:microsoft.com/office/officeart/2018/2/layout/IconCircleList"/>
    <dgm:cxn modelId="{21AD3926-7282-4168-8504-A1266DCA727E}" type="presParOf" srcId="{47397645-2C60-4CBB-B6AC-9F69942204F4}" destId="{F95145B7-2DA0-47C5-9680-AA74575216BC}" srcOrd="2" destOrd="0" presId="urn:microsoft.com/office/officeart/2018/2/layout/IconCircleList"/>
    <dgm:cxn modelId="{AF86FD2E-F30B-418E-A7C4-7579D50B2BD2}" type="presParOf" srcId="{47397645-2C60-4CBB-B6AC-9F69942204F4}" destId="{E09C7154-FCA7-47EF-84FB-DC24CF645D22}" srcOrd="3" destOrd="0" presId="urn:microsoft.com/office/officeart/2018/2/layout/IconCircleList"/>
    <dgm:cxn modelId="{54F80B89-6700-4C69-A0C2-526DEEF81682}" type="presParOf" srcId="{7E6E6CB5-C102-4656-A02E-7B8A14B63AB5}" destId="{0E167977-6634-4C40-8CF6-611CE0FE99B5}" srcOrd="1" destOrd="0" presId="urn:microsoft.com/office/officeart/2018/2/layout/IconCircleList"/>
    <dgm:cxn modelId="{3FA75C66-D71F-4280-9FD2-E98DFBB86F3B}" type="presParOf" srcId="{7E6E6CB5-C102-4656-A02E-7B8A14B63AB5}" destId="{E3B6544A-F9F3-4BE8-BC9E-F15E920B7E59}" srcOrd="2" destOrd="0" presId="urn:microsoft.com/office/officeart/2018/2/layout/IconCircleList"/>
    <dgm:cxn modelId="{0AF002A3-8D58-4A76-9590-D119821EC018}" type="presParOf" srcId="{E3B6544A-F9F3-4BE8-BC9E-F15E920B7E59}" destId="{7FE7C150-424D-4476-AEFA-F4D0A8512BE7}" srcOrd="0" destOrd="0" presId="urn:microsoft.com/office/officeart/2018/2/layout/IconCircleList"/>
    <dgm:cxn modelId="{73E9E1E8-4578-46FB-9826-0CC89291821B}" type="presParOf" srcId="{E3B6544A-F9F3-4BE8-BC9E-F15E920B7E59}" destId="{DE787507-4DC3-48E8-AE34-C7CBDC9EFD8C}" srcOrd="1" destOrd="0" presId="urn:microsoft.com/office/officeart/2018/2/layout/IconCircleList"/>
    <dgm:cxn modelId="{7AE03503-4B10-4805-9F39-6121F82D945E}" type="presParOf" srcId="{E3B6544A-F9F3-4BE8-BC9E-F15E920B7E59}" destId="{E06EF7AD-0834-4B9A-88FB-3604413CFE27}" srcOrd="2" destOrd="0" presId="urn:microsoft.com/office/officeart/2018/2/layout/IconCircleList"/>
    <dgm:cxn modelId="{DD80E2ED-D0EA-4580-B653-3251A20B9280}" type="presParOf" srcId="{E3B6544A-F9F3-4BE8-BC9E-F15E920B7E59}" destId="{CD0D7933-495E-46C1-8E96-63BCC3B1D0F0}" srcOrd="3" destOrd="0" presId="urn:microsoft.com/office/officeart/2018/2/layout/IconCircleList"/>
    <dgm:cxn modelId="{CC47E4C6-E1EC-4598-A552-ABD12F21DB0A}" type="presParOf" srcId="{7E6E6CB5-C102-4656-A02E-7B8A14B63AB5}" destId="{E5EB94CA-196D-4A3C-84D7-F3C7C5616934}" srcOrd="3" destOrd="0" presId="urn:microsoft.com/office/officeart/2018/2/layout/IconCircleList"/>
    <dgm:cxn modelId="{912DB485-A740-4133-AB5B-796CB59D4748}" type="presParOf" srcId="{7E6E6CB5-C102-4656-A02E-7B8A14B63AB5}" destId="{8D567B30-4837-4D29-8F1E-D246D7EBFAF2}" srcOrd="4" destOrd="0" presId="urn:microsoft.com/office/officeart/2018/2/layout/IconCircleList"/>
    <dgm:cxn modelId="{00244155-9806-43D5-A1EE-E7ACEFCA372B}" type="presParOf" srcId="{8D567B30-4837-4D29-8F1E-D246D7EBFAF2}" destId="{506D9285-8B45-42DD-BCC1-1CEFA5F13F0A}" srcOrd="0" destOrd="0" presId="urn:microsoft.com/office/officeart/2018/2/layout/IconCircleList"/>
    <dgm:cxn modelId="{35BA842F-FF48-4867-ADDC-3D0E23CA8E53}" type="presParOf" srcId="{8D567B30-4837-4D29-8F1E-D246D7EBFAF2}" destId="{F6492825-C73E-4B92-9812-89B3D48255E2}" srcOrd="1" destOrd="0" presId="urn:microsoft.com/office/officeart/2018/2/layout/IconCircleList"/>
    <dgm:cxn modelId="{728E682B-1481-4059-A067-72CDB0CA4812}" type="presParOf" srcId="{8D567B30-4837-4D29-8F1E-D246D7EBFAF2}" destId="{4D3DBEDB-8D0D-47D4-82F5-3F283C5AE489}" srcOrd="2" destOrd="0" presId="urn:microsoft.com/office/officeart/2018/2/layout/IconCircleList"/>
    <dgm:cxn modelId="{7303DC12-D4BA-4EE7-BE18-EF7E876943A9}" type="presParOf" srcId="{8D567B30-4837-4D29-8F1E-D246D7EBFAF2}" destId="{8A8E8BC2-50C1-425C-AA33-C24867DCA86F}" srcOrd="3" destOrd="0" presId="urn:microsoft.com/office/officeart/2018/2/layout/IconCircleList"/>
    <dgm:cxn modelId="{DB565DFE-38B1-475D-8AF1-6A29F0B8003E}" type="presParOf" srcId="{7E6E6CB5-C102-4656-A02E-7B8A14B63AB5}" destId="{FBC9E3D1-E2FB-417C-90BD-2A5813183FB3}" srcOrd="5" destOrd="0" presId="urn:microsoft.com/office/officeart/2018/2/layout/IconCircleList"/>
    <dgm:cxn modelId="{55517C6A-4E3B-4518-8F0D-FA41E76C6473}" type="presParOf" srcId="{7E6E6CB5-C102-4656-A02E-7B8A14B63AB5}" destId="{8974096B-D125-418F-8E9F-B98D9062A3B8}" srcOrd="6" destOrd="0" presId="urn:microsoft.com/office/officeart/2018/2/layout/IconCircleList"/>
    <dgm:cxn modelId="{C577A3E8-5E57-477C-B7B3-FE869DC9857B}" type="presParOf" srcId="{8974096B-D125-418F-8E9F-B98D9062A3B8}" destId="{8F786288-81E9-4F02-9AED-75B23248BBF5}" srcOrd="0" destOrd="0" presId="urn:microsoft.com/office/officeart/2018/2/layout/IconCircleList"/>
    <dgm:cxn modelId="{15256F98-F258-44DC-86D1-2F6ED6165157}" type="presParOf" srcId="{8974096B-D125-418F-8E9F-B98D9062A3B8}" destId="{12146626-087D-483C-8D1F-A7C986A91E0F}" srcOrd="1" destOrd="0" presId="urn:microsoft.com/office/officeart/2018/2/layout/IconCircleList"/>
    <dgm:cxn modelId="{97561E6B-F605-4E6C-B33E-B93BD2C21B62}" type="presParOf" srcId="{8974096B-D125-418F-8E9F-B98D9062A3B8}" destId="{B72645E4-D46B-4FA9-A2BB-74E1B50DB44A}" srcOrd="2" destOrd="0" presId="urn:microsoft.com/office/officeart/2018/2/layout/IconCircleList"/>
    <dgm:cxn modelId="{4DB510A9-48E1-4660-83CD-5C81B1D0CB9A}" type="presParOf" srcId="{8974096B-D125-418F-8E9F-B98D9062A3B8}" destId="{FE4045FF-B80C-41CF-98D2-AEF312D4CE7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4E8E3F-AFCC-440C-830F-40CDD2527D78}"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03ED5FA2-95F9-4D00-8817-1C3DBD67C1AB}">
      <dgm:prSet/>
      <dgm:spPr/>
      <dgm:t>
        <a:bodyPr/>
        <a:lstStyle/>
        <a:p>
          <a:r>
            <a:rPr lang="en-US" b="1" dirty="0"/>
            <a:t>Develop</a:t>
          </a:r>
        </a:p>
      </dgm:t>
    </dgm:pt>
    <dgm:pt modelId="{107BAAF1-0190-4608-B121-989B50D91D4D}" type="parTrans" cxnId="{919D3308-83C6-439F-9BB7-44E6EA451C80}">
      <dgm:prSet/>
      <dgm:spPr/>
      <dgm:t>
        <a:bodyPr/>
        <a:lstStyle/>
        <a:p>
          <a:endParaRPr lang="en-US"/>
        </a:p>
      </dgm:t>
    </dgm:pt>
    <dgm:pt modelId="{BD2096C0-4482-4D92-BFD3-A79049100850}" type="sibTrans" cxnId="{919D3308-83C6-439F-9BB7-44E6EA451C80}">
      <dgm:prSet/>
      <dgm:spPr/>
      <dgm:t>
        <a:bodyPr/>
        <a:lstStyle/>
        <a:p>
          <a:endParaRPr lang="en-US"/>
        </a:p>
      </dgm:t>
    </dgm:pt>
    <dgm:pt modelId="{89F39C45-DABF-40B3-949B-A9DD23A409E1}">
      <dgm:prSet/>
      <dgm:spPr/>
      <dgm:t>
        <a:bodyPr/>
        <a:lstStyle/>
        <a:p>
          <a:r>
            <a:rPr lang="en-US" dirty="0"/>
            <a:t>Develop an Infectious Disease Preparedness and Response Plan</a:t>
          </a:r>
        </a:p>
      </dgm:t>
    </dgm:pt>
    <dgm:pt modelId="{EA9482B1-AB3A-450F-AF0E-5059B8DFA818}" type="parTrans" cxnId="{19F3651E-28F1-4F79-A431-DAF45E75E035}">
      <dgm:prSet/>
      <dgm:spPr/>
      <dgm:t>
        <a:bodyPr/>
        <a:lstStyle/>
        <a:p>
          <a:endParaRPr lang="en-US"/>
        </a:p>
      </dgm:t>
    </dgm:pt>
    <dgm:pt modelId="{4871C9BB-C38B-475F-901D-F1D507EF7D8B}" type="sibTrans" cxnId="{19F3651E-28F1-4F79-A431-DAF45E75E035}">
      <dgm:prSet/>
      <dgm:spPr/>
      <dgm:t>
        <a:bodyPr/>
        <a:lstStyle/>
        <a:p>
          <a:endParaRPr lang="en-US"/>
        </a:p>
      </dgm:t>
    </dgm:pt>
    <dgm:pt modelId="{3C322BA5-9C30-495F-ADDF-0BFC8A86AAB3}">
      <dgm:prSet/>
      <dgm:spPr/>
      <dgm:t>
        <a:bodyPr/>
        <a:lstStyle/>
        <a:p>
          <a:r>
            <a:rPr lang="en-US" b="1" dirty="0"/>
            <a:t>Prepare</a:t>
          </a:r>
        </a:p>
      </dgm:t>
    </dgm:pt>
    <dgm:pt modelId="{1B3CD6FC-C0D4-4052-8524-46A6FD8FB924}" type="parTrans" cxnId="{15E10F9B-B82C-4FD6-AE91-5E8A75D559EC}">
      <dgm:prSet/>
      <dgm:spPr/>
      <dgm:t>
        <a:bodyPr/>
        <a:lstStyle/>
        <a:p>
          <a:endParaRPr lang="en-US"/>
        </a:p>
      </dgm:t>
    </dgm:pt>
    <dgm:pt modelId="{76B17E20-81F5-41F5-B82E-34E61D7E137E}" type="sibTrans" cxnId="{15E10F9B-B82C-4FD6-AE91-5E8A75D559EC}">
      <dgm:prSet/>
      <dgm:spPr/>
      <dgm:t>
        <a:bodyPr/>
        <a:lstStyle/>
        <a:p>
          <a:endParaRPr lang="en-US"/>
        </a:p>
      </dgm:t>
    </dgm:pt>
    <dgm:pt modelId="{C658F441-ACBD-476F-8BA6-5CD7AA46A8A4}">
      <dgm:prSet/>
      <dgm:spPr/>
      <dgm:t>
        <a:bodyPr/>
        <a:lstStyle/>
        <a:p>
          <a:r>
            <a:rPr lang="en-US" dirty="0"/>
            <a:t>Prepare to Implement Basic Infection Prevention Measures </a:t>
          </a:r>
        </a:p>
      </dgm:t>
    </dgm:pt>
    <dgm:pt modelId="{4C786EF7-9452-487F-AF14-774E471258E7}" type="parTrans" cxnId="{1517A769-095C-4127-A25F-3020A175D8B5}">
      <dgm:prSet/>
      <dgm:spPr/>
      <dgm:t>
        <a:bodyPr/>
        <a:lstStyle/>
        <a:p>
          <a:endParaRPr lang="en-US"/>
        </a:p>
      </dgm:t>
    </dgm:pt>
    <dgm:pt modelId="{F8341EBB-905B-4012-A536-B96727E181EB}" type="sibTrans" cxnId="{1517A769-095C-4127-A25F-3020A175D8B5}">
      <dgm:prSet/>
      <dgm:spPr/>
      <dgm:t>
        <a:bodyPr/>
        <a:lstStyle/>
        <a:p>
          <a:endParaRPr lang="en-US"/>
        </a:p>
      </dgm:t>
    </dgm:pt>
    <dgm:pt modelId="{27A30FC9-2A2A-4DBA-B282-6D89DB89E759}">
      <dgm:prSet/>
      <dgm:spPr/>
      <dgm:t>
        <a:bodyPr/>
        <a:lstStyle/>
        <a:p>
          <a:r>
            <a:rPr lang="en-US" b="1" dirty="0"/>
            <a:t>Policy &amp; Procedures</a:t>
          </a:r>
        </a:p>
      </dgm:t>
    </dgm:pt>
    <dgm:pt modelId="{A2A3ED41-E4E0-472C-B29E-EAA05DBE2B96}" type="parTrans" cxnId="{83469EB6-729B-4CC4-BD70-9FB214E1AD05}">
      <dgm:prSet/>
      <dgm:spPr/>
      <dgm:t>
        <a:bodyPr/>
        <a:lstStyle/>
        <a:p>
          <a:endParaRPr lang="en-US"/>
        </a:p>
      </dgm:t>
    </dgm:pt>
    <dgm:pt modelId="{2A9D7A40-0367-41A2-9AE9-CD7B1F85DBF2}" type="sibTrans" cxnId="{83469EB6-729B-4CC4-BD70-9FB214E1AD05}">
      <dgm:prSet/>
      <dgm:spPr/>
      <dgm:t>
        <a:bodyPr/>
        <a:lstStyle/>
        <a:p>
          <a:endParaRPr lang="en-US"/>
        </a:p>
      </dgm:t>
    </dgm:pt>
    <dgm:pt modelId="{74D18E11-A6A8-4240-BA96-477C30DB9041}">
      <dgm:prSet/>
      <dgm:spPr/>
      <dgm:t>
        <a:bodyPr/>
        <a:lstStyle/>
        <a:p>
          <a:r>
            <a:rPr lang="en-US" dirty="0"/>
            <a:t>Develop Policies and Procedures for Prompt Identification and Isolation of Sick People, if Appropriate </a:t>
          </a:r>
        </a:p>
      </dgm:t>
    </dgm:pt>
    <dgm:pt modelId="{B7903C61-C986-4447-BB99-957A039132B0}" type="parTrans" cxnId="{CDB770B8-061E-470B-A2FD-D58695C9F532}">
      <dgm:prSet/>
      <dgm:spPr/>
      <dgm:t>
        <a:bodyPr/>
        <a:lstStyle/>
        <a:p>
          <a:endParaRPr lang="en-US"/>
        </a:p>
      </dgm:t>
    </dgm:pt>
    <dgm:pt modelId="{921D9CF3-6E71-4173-BC4E-2198157E346E}" type="sibTrans" cxnId="{CDB770B8-061E-470B-A2FD-D58695C9F532}">
      <dgm:prSet/>
      <dgm:spPr/>
      <dgm:t>
        <a:bodyPr/>
        <a:lstStyle/>
        <a:p>
          <a:endParaRPr lang="en-US"/>
        </a:p>
      </dgm:t>
    </dgm:pt>
    <dgm:pt modelId="{6EDDF691-292C-4316-9048-847C5E979730}">
      <dgm:prSet/>
      <dgm:spPr/>
      <dgm:t>
        <a:bodyPr/>
        <a:lstStyle/>
        <a:p>
          <a:r>
            <a:rPr lang="en-US" b="1" dirty="0"/>
            <a:t>Implement &amp; Communicate </a:t>
          </a:r>
        </a:p>
      </dgm:t>
    </dgm:pt>
    <dgm:pt modelId="{EE78EA0F-2D81-428B-8B2F-C3A170CD4BAD}" type="parTrans" cxnId="{1A913E07-9884-4FB0-8DC9-34BB410A4F11}">
      <dgm:prSet/>
      <dgm:spPr/>
      <dgm:t>
        <a:bodyPr/>
        <a:lstStyle/>
        <a:p>
          <a:endParaRPr lang="en-US"/>
        </a:p>
      </dgm:t>
    </dgm:pt>
    <dgm:pt modelId="{EF6A8314-55BD-42FA-9247-8C2B83012039}" type="sibTrans" cxnId="{1A913E07-9884-4FB0-8DC9-34BB410A4F11}">
      <dgm:prSet/>
      <dgm:spPr/>
      <dgm:t>
        <a:bodyPr/>
        <a:lstStyle/>
        <a:p>
          <a:endParaRPr lang="en-US"/>
        </a:p>
      </dgm:t>
    </dgm:pt>
    <dgm:pt modelId="{D9A9A13D-4DB0-4D29-80E8-A7750C501186}">
      <dgm:prSet/>
      <dgm:spPr/>
      <dgm:t>
        <a:bodyPr/>
        <a:lstStyle/>
        <a:p>
          <a:r>
            <a:rPr lang="en-US" dirty="0"/>
            <a:t>Develop, Implement, and Communicate about Workplace Flexibilities and Protections </a:t>
          </a:r>
        </a:p>
      </dgm:t>
    </dgm:pt>
    <dgm:pt modelId="{EA9EF798-5F1E-44E7-8B40-C77368FDE7CE}" type="parTrans" cxnId="{80CA3669-0CC0-425A-8CB5-A99C2A9F01E7}">
      <dgm:prSet/>
      <dgm:spPr/>
      <dgm:t>
        <a:bodyPr/>
        <a:lstStyle/>
        <a:p>
          <a:endParaRPr lang="en-US"/>
        </a:p>
      </dgm:t>
    </dgm:pt>
    <dgm:pt modelId="{764489B4-4524-455B-A238-B87E6FF733BD}" type="sibTrans" cxnId="{80CA3669-0CC0-425A-8CB5-A99C2A9F01E7}">
      <dgm:prSet/>
      <dgm:spPr/>
      <dgm:t>
        <a:bodyPr/>
        <a:lstStyle/>
        <a:p>
          <a:endParaRPr lang="en-US"/>
        </a:p>
      </dgm:t>
    </dgm:pt>
    <dgm:pt modelId="{420E86BB-EEB9-47AA-806E-2D82FDF57579}">
      <dgm:prSet/>
      <dgm:spPr/>
      <dgm:t>
        <a:bodyPr/>
        <a:lstStyle/>
        <a:p>
          <a:r>
            <a:rPr lang="en-US" dirty="0"/>
            <a:t>Implement Workplace Controls </a:t>
          </a:r>
        </a:p>
      </dgm:t>
    </dgm:pt>
    <dgm:pt modelId="{C2FE4C29-11D9-4495-81C2-D8CF02963315}" type="parTrans" cxnId="{DB911FD9-26E1-4AAF-B26B-C3835A04C231}">
      <dgm:prSet/>
      <dgm:spPr/>
      <dgm:t>
        <a:bodyPr/>
        <a:lstStyle/>
        <a:p>
          <a:endParaRPr lang="en-US"/>
        </a:p>
      </dgm:t>
    </dgm:pt>
    <dgm:pt modelId="{235C0D12-F06A-421B-B8AB-712420B80F60}" type="sibTrans" cxnId="{DB911FD9-26E1-4AAF-B26B-C3835A04C231}">
      <dgm:prSet/>
      <dgm:spPr/>
      <dgm:t>
        <a:bodyPr/>
        <a:lstStyle/>
        <a:p>
          <a:endParaRPr lang="en-US"/>
        </a:p>
      </dgm:t>
    </dgm:pt>
    <dgm:pt modelId="{F1463F04-5BCE-476A-B7C4-0B56966540C7}">
      <dgm:prSet/>
      <dgm:spPr/>
      <dgm:t>
        <a:bodyPr/>
        <a:lstStyle/>
        <a:p>
          <a:r>
            <a:rPr lang="en-US" b="1" dirty="0"/>
            <a:t>Follow</a:t>
          </a:r>
        </a:p>
      </dgm:t>
    </dgm:pt>
    <dgm:pt modelId="{4B831E95-9C77-4C65-853D-2C31D80FF638}" type="parTrans" cxnId="{CBBF4270-4927-4CB8-991E-7E520A1F5528}">
      <dgm:prSet/>
      <dgm:spPr/>
      <dgm:t>
        <a:bodyPr/>
        <a:lstStyle/>
        <a:p>
          <a:endParaRPr lang="en-US"/>
        </a:p>
      </dgm:t>
    </dgm:pt>
    <dgm:pt modelId="{7AAFEECE-1530-4A1F-B5E4-91904D53068C}" type="sibTrans" cxnId="{CBBF4270-4927-4CB8-991E-7E520A1F5528}">
      <dgm:prSet/>
      <dgm:spPr/>
      <dgm:t>
        <a:bodyPr/>
        <a:lstStyle/>
        <a:p>
          <a:endParaRPr lang="en-US"/>
        </a:p>
      </dgm:t>
    </dgm:pt>
    <dgm:pt modelId="{42538806-1F63-439A-BC42-C57FF4ED326B}">
      <dgm:prSet/>
      <dgm:spPr/>
      <dgm:t>
        <a:bodyPr/>
        <a:lstStyle/>
        <a:p>
          <a:r>
            <a:rPr lang="en-US" b="0" dirty="0"/>
            <a:t>Follow Existing OSHA Standards </a:t>
          </a:r>
        </a:p>
      </dgm:t>
    </dgm:pt>
    <dgm:pt modelId="{33A05BF0-FD19-4AFC-A01C-01D3E96FD448}" type="parTrans" cxnId="{A5A90894-AE95-4465-9E8B-1F4F0E0A35D9}">
      <dgm:prSet/>
      <dgm:spPr/>
      <dgm:t>
        <a:bodyPr/>
        <a:lstStyle/>
        <a:p>
          <a:endParaRPr lang="en-US"/>
        </a:p>
      </dgm:t>
    </dgm:pt>
    <dgm:pt modelId="{070BAA6B-FF3D-446C-8DD6-13C3F207EF97}" type="sibTrans" cxnId="{A5A90894-AE95-4465-9E8B-1F4F0E0A35D9}">
      <dgm:prSet/>
      <dgm:spPr/>
      <dgm:t>
        <a:bodyPr/>
        <a:lstStyle/>
        <a:p>
          <a:endParaRPr lang="en-US"/>
        </a:p>
      </dgm:t>
    </dgm:pt>
    <dgm:pt modelId="{A7C9AFD3-4CBA-4914-AF49-4676AF57E61F}">
      <dgm:prSet/>
      <dgm:spPr/>
      <dgm:t>
        <a:bodyPr/>
        <a:lstStyle/>
        <a:p>
          <a:r>
            <a:rPr lang="en-US" b="1" dirty="0"/>
            <a:t>Controls</a:t>
          </a:r>
          <a:r>
            <a:rPr lang="en-US" dirty="0"/>
            <a:t> </a:t>
          </a:r>
        </a:p>
      </dgm:t>
    </dgm:pt>
    <dgm:pt modelId="{B91C93EA-5906-410F-982A-0CB785325475}" type="sibTrans" cxnId="{B9423F3F-F579-43FC-95B3-DD79161335BD}">
      <dgm:prSet/>
      <dgm:spPr/>
      <dgm:t>
        <a:bodyPr/>
        <a:lstStyle/>
        <a:p>
          <a:endParaRPr lang="en-US"/>
        </a:p>
      </dgm:t>
    </dgm:pt>
    <dgm:pt modelId="{E45A973A-30EC-40D6-AA10-DDB830E67E33}" type="parTrans" cxnId="{B9423F3F-F579-43FC-95B3-DD79161335BD}">
      <dgm:prSet/>
      <dgm:spPr/>
      <dgm:t>
        <a:bodyPr/>
        <a:lstStyle/>
        <a:p>
          <a:endParaRPr lang="en-US"/>
        </a:p>
      </dgm:t>
    </dgm:pt>
    <dgm:pt modelId="{0174CCCE-8990-45D3-B8DD-924730DF0586}" type="pres">
      <dgm:prSet presAssocID="{D44E8E3F-AFCC-440C-830F-40CDD2527D78}" presName="Name0" presStyleCnt="0">
        <dgm:presLayoutVars>
          <dgm:dir/>
          <dgm:animLvl val="lvl"/>
          <dgm:resizeHandles val="exact"/>
        </dgm:presLayoutVars>
      </dgm:prSet>
      <dgm:spPr/>
    </dgm:pt>
    <dgm:pt modelId="{7E04D0A1-ED17-4B54-B808-DA6ABFD552E2}" type="pres">
      <dgm:prSet presAssocID="{03ED5FA2-95F9-4D00-8817-1C3DBD67C1AB}" presName="linNode" presStyleCnt="0"/>
      <dgm:spPr/>
    </dgm:pt>
    <dgm:pt modelId="{BB3FE62C-0DCB-424D-847F-6A505092DC2E}" type="pres">
      <dgm:prSet presAssocID="{03ED5FA2-95F9-4D00-8817-1C3DBD67C1AB}" presName="parentText" presStyleLbl="node1" presStyleIdx="0" presStyleCnt="6">
        <dgm:presLayoutVars>
          <dgm:chMax val="1"/>
          <dgm:bulletEnabled val="1"/>
        </dgm:presLayoutVars>
      </dgm:prSet>
      <dgm:spPr/>
    </dgm:pt>
    <dgm:pt modelId="{E0C47969-9E89-47AE-8CDE-C46A643DDBE3}" type="pres">
      <dgm:prSet presAssocID="{03ED5FA2-95F9-4D00-8817-1C3DBD67C1AB}" presName="descendantText" presStyleLbl="alignAccFollowNode1" presStyleIdx="0" presStyleCnt="6">
        <dgm:presLayoutVars>
          <dgm:bulletEnabled val="1"/>
        </dgm:presLayoutVars>
      </dgm:prSet>
      <dgm:spPr/>
    </dgm:pt>
    <dgm:pt modelId="{846A0649-7BA1-4483-BD86-127BFAD1531F}" type="pres">
      <dgm:prSet presAssocID="{BD2096C0-4482-4D92-BFD3-A79049100850}" presName="sp" presStyleCnt="0"/>
      <dgm:spPr/>
    </dgm:pt>
    <dgm:pt modelId="{7972CBE3-8659-4D5C-BE0F-917A65C07269}" type="pres">
      <dgm:prSet presAssocID="{3C322BA5-9C30-495F-ADDF-0BFC8A86AAB3}" presName="linNode" presStyleCnt="0"/>
      <dgm:spPr/>
    </dgm:pt>
    <dgm:pt modelId="{58459B34-EF7A-4C62-B743-15316FBF582B}" type="pres">
      <dgm:prSet presAssocID="{3C322BA5-9C30-495F-ADDF-0BFC8A86AAB3}" presName="parentText" presStyleLbl="node1" presStyleIdx="1" presStyleCnt="6">
        <dgm:presLayoutVars>
          <dgm:chMax val="1"/>
          <dgm:bulletEnabled val="1"/>
        </dgm:presLayoutVars>
      </dgm:prSet>
      <dgm:spPr/>
    </dgm:pt>
    <dgm:pt modelId="{15D51381-5649-4BD9-A5F6-73986E846A14}" type="pres">
      <dgm:prSet presAssocID="{3C322BA5-9C30-495F-ADDF-0BFC8A86AAB3}" presName="descendantText" presStyleLbl="alignAccFollowNode1" presStyleIdx="1" presStyleCnt="6">
        <dgm:presLayoutVars>
          <dgm:bulletEnabled val="1"/>
        </dgm:presLayoutVars>
      </dgm:prSet>
      <dgm:spPr/>
    </dgm:pt>
    <dgm:pt modelId="{BB96AB8F-78C0-408C-8ED4-CF17DBF1E54F}" type="pres">
      <dgm:prSet presAssocID="{76B17E20-81F5-41F5-B82E-34E61D7E137E}" presName="sp" presStyleCnt="0"/>
      <dgm:spPr/>
    </dgm:pt>
    <dgm:pt modelId="{30C12502-CA19-4738-9CC7-55E1C9E894E2}" type="pres">
      <dgm:prSet presAssocID="{27A30FC9-2A2A-4DBA-B282-6D89DB89E759}" presName="linNode" presStyleCnt="0"/>
      <dgm:spPr/>
    </dgm:pt>
    <dgm:pt modelId="{BAB17A87-A308-4DBB-A87A-61037247AF85}" type="pres">
      <dgm:prSet presAssocID="{27A30FC9-2A2A-4DBA-B282-6D89DB89E759}" presName="parentText" presStyleLbl="node1" presStyleIdx="2" presStyleCnt="6">
        <dgm:presLayoutVars>
          <dgm:chMax val="1"/>
          <dgm:bulletEnabled val="1"/>
        </dgm:presLayoutVars>
      </dgm:prSet>
      <dgm:spPr/>
    </dgm:pt>
    <dgm:pt modelId="{AF64ED5D-9DBC-4581-B983-D98849E5722D}" type="pres">
      <dgm:prSet presAssocID="{27A30FC9-2A2A-4DBA-B282-6D89DB89E759}" presName="descendantText" presStyleLbl="alignAccFollowNode1" presStyleIdx="2" presStyleCnt="6">
        <dgm:presLayoutVars>
          <dgm:bulletEnabled val="1"/>
        </dgm:presLayoutVars>
      </dgm:prSet>
      <dgm:spPr/>
    </dgm:pt>
    <dgm:pt modelId="{13F19BEF-CB14-4D79-BCE4-EC5F83AEC02B}" type="pres">
      <dgm:prSet presAssocID="{2A9D7A40-0367-41A2-9AE9-CD7B1F85DBF2}" presName="sp" presStyleCnt="0"/>
      <dgm:spPr/>
    </dgm:pt>
    <dgm:pt modelId="{F9F83644-988B-4086-B21B-0C4871F7ECED}" type="pres">
      <dgm:prSet presAssocID="{6EDDF691-292C-4316-9048-847C5E979730}" presName="linNode" presStyleCnt="0"/>
      <dgm:spPr/>
    </dgm:pt>
    <dgm:pt modelId="{00627A20-A4CE-4A78-BFE1-B9A58AA5A946}" type="pres">
      <dgm:prSet presAssocID="{6EDDF691-292C-4316-9048-847C5E979730}" presName="parentText" presStyleLbl="node1" presStyleIdx="3" presStyleCnt="6">
        <dgm:presLayoutVars>
          <dgm:chMax val="1"/>
          <dgm:bulletEnabled val="1"/>
        </dgm:presLayoutVars>
      </dgm:prSet>
      <dgm:spPr/>
    </dgm:pt>
    <dgm:pt modelId="{13BE29C9-DDE7-4634-A41B-BC775A92A7EB}" type="pres">
      <dgm:prSet presAssocID="{6EDDF691-292C-4316-9048-847C5E979730}" presName="descendantText" presStyleLbl="alignAccFollowNode1" presStyleIdx="3" presStyleCnt="6">
        <dgm:presLayoutVars>
          <dgm:bulletEnabled val="1"/>
        </dgm:presLayoutVars>
      </dgm:prSet>
      <dgm:spPr/>
    </dgm:pt>
    <dgm:pt modelId="{810E2D84-CC09-4803-936F-824FCAC97F94}" type="pres">
      <dgm:prSet presAssocID="{EF6A8314-55BD-42FA-9247-8C2B83012039}" presName="sp" presStyleCnt="0"/>
      <dgm:spPr/>
    </dgm:pt>
    <dgm:pt modelId="{EF60A53F-1924-4BD1-B500-14641D5CDA33}" type="pres">
      <dgm:prSet presAssocID="{A7C9AFD3-4CBA-4914-AF49-4676AF57E61F}" presName="linNode" presStyleCnt="0"/>
      <dgm:spPr/>
    </dgm:pt>
    <dgm:pt modelId="{2A096808-131F-477D-A8BC-9126448B3E06}" type="pres">
      <dgm:prSet presAssocID="{A7C9AFD3-4CBA-4914-AF49-4676AF57E61F}" presName="parentText" presStyleLbl="node1" presStyleIdx="4" presStyleCnt="6">
        <dgm:presLayoutVars>
          <dgm:chMax val="1"/>
          <dgm:bulletEnabled val="1"/>
        </dgm:presLayoutVars>
      </dgm:prSet>
      <dgm:spPr/>
    </dgm:pt>
    <dgm:pt modelId="{2A33C101-EC23-4E6E-A1D3-5BF7EB67BEEF}" type="pres">
      <dgm:prSet presAssocID="{A7C9AFD3-4CBA-4914-AF49-4676AF57E61F}" presName="descendantText" presStyleLbl="alignAccFollowNode1" presStyleIdx="4" presStyleCnt="6">
        <dgm:presLayoutVars>
          <dgm:bulletEnabled val="1"/>
        </dgm:presLayoutVars>
      </dgm:prSet>
      <dgm:spPr/>
    </dgm:pt>
    <dgm:pt modelId="{15CA7825-196D-42E1-BFA5-A5A673E59C1E}" type="pres">
      <dgm:prSet presAssocID="{B91C93EA-5906-410F-982A-0CB785325475}" presName="sp" presStyleCnt="0"/>
      <dgm:spPr/>
    </dgm:pt>
    <dgm:pt modelId="{DB4BCB66-804F-4735-863D-AD807811F154}" type="pres">
      <dgm:prSet presAssocID="{F1463F04-5BCE-476A-B7C4-0B56966540C7}" presName="linNode" presStyleCnt="0"/>
      <dgm:spPr/>
    </dgm:pt>
    <dgm:pt modelId="{0C4699A9-010D-498A-B91D-6698DDF8D59B}" type="pres">
      <dgm:prSet presAssocID="{F1463F04-5BCE-476A-B7C4-0B56966540C7}" presName="parentText" presStyleLbl="node1" presStyleIdx="5" presStyleCnt="6">
        <dgm:presLayoutVars>
          <dgm:chMax val="1"/>
          <dgm:bulletEnabled val="1"/>
        </dgm:presLayoutVars>
      </dgm:prSet>
      <dgm:spPr/>
    </dgm:pt>
    <dgm:pt modelId="{913E0E92-D7DB-4424-968A-FC7F85DC6C88}" type="pres">
      <dgm:prSet presAssocID="{F1463F04-5BCE-476A-B7C4-0B56966540C7}" presName="descendantText" presStyleLbl="alignAccFollowNode1" presStyleIdx="5" presStyleCnt="6">
        <dgm:presLayoutVars>
          <dgm:bulletEnabled val="1"/>
        </dgm:presLayoutVars>
      </dgm:prSet>
      <dgm:spPr/>
    </dgm:pt>
  </dgm:ptLst>
  <dgm:cxnLst>
    <dgm:cxn modelId="{1A913E07-9884-4FB0-8DC9-34BB410A4F11}" srcId="{D44E8E3F-AFCC-440C-830F-40CDD2527D78}" destId="{6EDDF691-292C-4316-9048-847C5E979730}" srcOrd="3" destOrd="0" parTransId="{EE78EA0F-2D81-428B-8B2F-C3A170CD4BAD}" sibTransId="{EF6A8314-55BD-42FA-9247-8C2B83012039}"/>
    <dgm:cxn modelId="{919D3308-83C6-439F-9BB7-44E6EA451C80}" srcId="{D44E8E3F-AFCC-440C-830F-40CDD2527D78}" destId="{03ED5FA2-95F9-4D00-8817-1C3DBD67C1AB}" srcOrd="0" destOrd="0" parTransId="{107BAAF1-0190-4608-B121-989B50D91D4D}" sibTransId="{BD2096C0-4482-4D92-BFD3-A79049100850}"/>
    <dgm:cxn modelId="{F69CAF0D-A941-42C5-8743-1756CC258F3C}" type="presOf" srcId="{3C322BA5-9C30-495F-ADDF-0BFC8A86AAB3}" destId="{58459B34-EF7A-4C62-B743-15316FBF582B}" srcOrd="0" destOrd="0" presId="urn:microsoft.com/office/officeart/2005/8/layout/vList5"/>
    <dgm:cxn modelId="{1F22E80F-89EA-4693-A355-0A6FA1FA1438}" type="presOf" srcId="{420E86BB-EEB9-47AA-806E-2D82FDF57579}" destId="{2A33C101-EC23-4E6E-A1D3-5BF7EB67BEEF}" srcOrd="0" destOrd="0" presId="urn:microsoft.com/office/officeart/2005/8/layout/vList5"/>
    <dgm:cxn modelId="{19F3651E-28F1-4F79-A431-DAF45E75E035}" srcId="{03ED5FA2-95F9-4D00-8817-1C3DBD67C1AB}" destId="{89F39C45-DABF-40B3-949B-A9DD23A409E1}" srcOrd="0" destOrd="0" parTransId="{EA9482B1-AB3A-450F-AF0E-5059B8DFA818}" sibTransId="{4871C9BB-C38B-475F-901D-F1D507EF7D8B}"/>
    <dgm:cxn modelId="{4E8BDB2D-B13D-4502-BF00-B25BEC66E9EA}" type="presOf" srcId="{6EDDF691-292C-4316-9048-847C5E979730}" destId="{00627A20-A4CE-4A78-BFE1-B9A58AA5A946}" srcOrd="0" destOrd="0" presId="urn:microsoft.com/office/officeart/2005/8/layout/vList5"/>
    <dgm:cxn modelId="{B9423F3F-F579-43FC-95B3-DD79161335BD}" srcId="{D44E8E3F-AFCC-440C-830F-40CDD2527D78}" destId="{A7C9AFD3-4CBA-4914-AF49-4676AF57E61F}" srcOrd="4" destOrd="0" parTransId="{E45A973A-30EC-40D6-AA10-DDB830E67E33}" sibTransId="{B91C93EA-5906-410F-982A-0CB785325475}"/>
    <dgm:cxn modelId="{80CA3669-0CC0-425A-8CB5-A99C2A9F01E7}" srcId="{6EDDF691-292C-4316-9048-847C5E979730}" destId="{D9A9A13D-4DB0-4D29-80E8-A7750C501186}" srcOrd="0" destOrd="0" parTransId="{EA9EF798-5F1E-44E7-8B40-C77368FDE7CE}" sibTransId="{764489B4-4524-455B-A238-B87E6FF733BD}"/>
    <dgm:cxn modelId="{1517A769-095C-4127-A25F-3020A175D8B5}" srcId="{3C322BA5-9C30-495F-ADDF-0BFC8A86AAB3}" destId="{C658F441-ACBD-476F-8BA6-5CD7AA46A8A4}" srcOrd="0" destOrd="0" parTransId="{4C786EF7-9452-487F-AF14-774E471258E7}" sibTransId="{F8341EBB-905B-4012-A536-B96727E181EB}"/>
    <dgm:cxn modelId="{BA9F8F4F-B370-4F41-90B3-5ECF87FF7A6D}" type="presOf" srcId="{27A30FC9-2A2A-4DBA-B282-6D89DB89E759}" destId="{BAB17A87-A308-4DBB-A87A-61037247AF85}" srcOrd="0" destOrd="0" presId="urn:microsoft.com/office/officeart/2005/8/layout/vList5"/>
    <dgm:cxn modelId="{CBBF4270-4927-4CB8-991E-7E520A1F5528}" srcId="{D44E8E3F-AFCC-440C-830F-40CDD2527D78}" destId="{F1463F04-5BCE-476A-B7C4-0B56966540C7}" srcOrd="5" destOrd="0" parTransId="{4B831E95-9C77-4C65-853D-2C31D80FF638}" sibTransId="{7AAFEECE-1530-4A1F-B5E4-91904D53068C}"/>
    <dgm:cxn modelId="{3C5E7E75-F5E2-4CC7-8C8A-454BA64C3215}" type="presOf" srcId="{A7C9AFD3-4CBA-4914-AF49-4676AF57E61F}" destId="{2A096808-131F-477D-A8BC-9126448B3E06}" srcOrd="0" destOrd="0" presId="urn:microsoft.com/office/officeart/2005/8/layout/vList5"/>
    <dgm:cxn modelId="{99A0797F-2B5D-4AAA-8515-3EE9B6704530}" type="presOf" srcId="{C658F441-ACBD-476F-8BA6-5CD7AA46A8A4}" destId="{15D51381-5649-4BD9-A5F6-73986E846A14}" srcOrd="0" destOrd="0" presId="urn:microsoft.com/office/officeart/2005/8/layout/vList5"/>
    <dgm:cxn modelId="{A5A90894-AE95-4465-9E8B-1F4F0E0A35D9}" srcId="{F1463F04-5BCE-476A-B7C4-0B56966540C7}" destId="{42538806-1F63-439A-BC42-C57FF4ED326B}" srcOrd="0" destOrd="0" parTransId="{33A05BF0-FD19-4AFC-A01C-01D3E96FD448}" sibTransId="{070BAA6B-FF3D-446C-8DD6-13C3F207EF97}"/>
    <dgm:cxn modelId="{15E10F9B-B82C-4FD6-AE91-5E8A75D559EC}" srcId="{D44E8E3F-AFCC-440C-830F-40CDD2527D78}" destId="{3C322BA5-9C30-495F-ADDF-0BFC8A86AAB3}" srcOrd="1" destOrd="0" parTransId="{1B3CD6FC-C0D4-4052-8524-46A6FD8FB924}" sibTransId="{76B17E20-81F5-41F5-B82E-34E61D7E137E}"/>
    <dgm:cxn modelId="{5A85B29D-D68A-4F3A-AAEC-C67AC6802767}" type="presOf" srcId="{D44E8E3F-AFCC-440C-830F-40CDD2527D78}" destId="{0174CCCE-8990-45D3-B8DD-924730DF0586}" srcOrd="0" destOrd="0" presId="urn:microsoft.com/office/officeart/2005/8/layout/vList5"/>
    <dgm:cxn modelId="{8D2EEFA7-D617-4C1F-987A-BBBA562331E1}" type="presOf" srcId="{03ED5FA2-95F9-4D00-8817-1C3DBD67C1AB}" destId="{BB3FE62C-0DCB-424D-847F-6A505092DC2E}" srcOrd="0" destOrd="0" presId="urn:microsoft.com/office/officeart/2005/8/layout/vList5"/>
    <dgm:cxn modelId="{8BBD08AD-D5E9-4E37-93FE-940B163CFEE4}" type="presOf" srcId="{74D18E11-A6A8-4240-BA96-477C30DB9041}" destId="{AF64ED5D-9DBC-4581-B983-D98849E5722D}" srcOrd="0" destOrd="0" presId="urn:microsoft.com/office/officeart/2005/8/layout/vList5"/>
    <dgm:cxn modelId="{83469EB6-729B-4CC4-BD70-9FB214E1AD05}" srcId="{D44E8E3F-AFCC-440C-830F-40CDD2527D78}" destId="{27A30FC9-2A2A-4DBA-B282-6D89DB89E759}" srcOrd="2" destOrd="0" parTransId="{A2A3ED41-E4E0-472C-B29E-EAA05DBE2B96}" sibTransId="{2A9D7A40-0367-41A2-9AE9-CD7B1F85DBF2}"/>
    <dgm:cxn modelId="{CDB770B8-061E-470B-A2FD-D58695C9F532}" srcId="{27A30FC9-2A2A-4DBA-B282-6D89DB89E759}" destId="{74D18E11-A6A8-4240-BA96-477C30DB9041}" srcOrd="0" destOrd="0" parTransId="{B7903C61-C986-4447-BB99-957A039132B0}" sibTransId="{921D9CF3-6E71-4173-BC4E-2198157E346E}"/>
    <dgm:cxn modelId="{AC6E00C8-E350-449F-AD6E-0B2781DA96F8}" type="presOf" srcId="{D9A9A13D-4DB0-4D29-80E8-A7750C501186}" destId="{13BE29C9-DDE7-4634-A41B-BC775A92A7EB}" srcOrd="0" destOrd="0" presId="urn:microsoft.com/office/officeart/2005/8/layout/vList5"/>
    <dgm:cxn modelId="{FA26E3D6-E3BB-46EC-B0AB-02A507AAB02E}" type="presOf" srcId="{F1463F04-5BCE-476A-B7C4-0B56966540C7}" destId="{0C4699A9-010D-498A-B91D-6698DDF8D59B}" srcOrd="0" destOrd="0" presId="urn:microsoft.com/office/officeart/2005/8/layout/vList5"/>
    <dgm:cxn modelId="{DB911FD9-26E1-4AAF-B26B-C3835A04C231}" srcId="{A7C9AFD3-4CBA-4914-AF49-4676AF57E61F}" destId="{420E86BB-EEB9-47AA-806E-2D82FDF57579}" srcOrd="0" destOrd="0" parTransId="{C2FE4C29-11D9-4495-81C2-D8CF02963315}" sibTransId="{235C0D12-F06A-421B-B8AB-712420B80F60}"/>
    <dgm:cxn modelId="{182F4AE4-E4B9-43FB-A7F2-7B31B1B6A830}" type="presOf" srcId="{42538806-1F63-439A-BC42-C57FF4ED326B}" destId="{913E0E92-D7DB-4424-968A-FC7F85DC6C88}" srcOrd="0" destOrd="0" presId="urn:microsoft.com/office/officeart/2005/8/layout/vList5"/>
    <dgm:cxn modelId="{787302F5-53C6-44ED-B10E-81DA15E59650}" type="presOf" srcId="{89F39C45-DABF-40B3-949B-A9DD23A409E1}" destId="{E0C47969-9E89-47AE-8CDE-C46A643DDBE3}" srcOrd="0" destOrd="0" presId="urn:microsoft.com/office/officeart/2005/8/layout/vList5"/>
    <dgm:cxn modelId="{9BA05179-5125-435B-89CF-C481E18404A4}" type="presParOf" srcId="{0174CCCE-8990-45D3-B8DD-924730DF0586}" destId="{7E04D0A1-ED17-4B54-B808-DA6ABFD552E2}" srcOrd="0" destOrd="0" presId="urn:microsoft.com/office/officeart/2005/8/layout/vList5"/>
    <dgm:cxn modelId="{324EEA18-BB16-41B3-BB1C-D5787E648654}" type="presParOf" srcId="{7E04D0A1-ED17-4B54-B808-DA6ABFD552E2}" destId="{BB3FE62C-0DCB-424D-847F-6A505092DC2E}" srcOrd="0" destOrd="0" presId="urn:microsoft.com/office/officeart/2005/8/layout/vList5"/>
    <dgm:cxn modelId="{079C6458-0AD2-42FD-B72E-D791A5B26F06}" type="presParOf" srcId="{7E04D0A1-ED17-4B54-B808-DA6ABFD552E2}" destId="{E0C47969-9E89-47AE-8CDE-C46A643DDBE3}" srcOrd="1" destOrd="0" presId="urn:microsoft.com/office/officeart/2005/8/layout/vList5"/>
    <dgm:cxn modelId="{2717CCAA-05BF-4AFF-8490-0A10E44BF42A}" type="presParOf" srcId="{0174CCCE-8990-45D3-B8DD-924730DF0586}" destId="{846A0649-7BA1-4483-BD86-127BFAD1531F}" srcOrd="1" destOrd="0" presId="urn:microsoft.com/office/officeart/2005/8/layout/vList5"/>
    <dgm:cxn modelId="{7D944C46-A8EC-4715-B7B9-920868C671B2}" type="presParOf" srcId="{0174CCCE-8990-45D3-B8DD-924730DF0586}" destId="{7972CBE3-8659-4D5C-BE0F-917A65C07269}" srcOrd="2" destOrd="0" presId="urn:microsoft.com/office/officeart/2005/8/layout/vList5"/>
    <dgm:cxn modelId="{BC58418A-800B-4122-8502-872903D18AB2}" type="presParOf" srcId="{7972CBE3-8659-4D5C-BE0F-917A65C07269}" destId="{58459B34-EF7A-4C62-B743-15316FBF582B}" srcOrd="0" destOrd="0" presId="urn:microsoft.com/office/officeart/2005/8/layout/vList5"/>
    <dgm:cxn modelId="{197A94DA-25F4-4412-AEC9-B47EFC7E9E5B}" type="presParOf" srcId="{7972CBE3-8659-4D5C-BE0F-917A65C07269}" destId="{15D51381-5649-4BD9-A5F6-73986E846A14}" srcOrd="1" destOrd="0" presId="urn:microsoft.com/office/officeart/2005/8/layout/vList5"/>
    <dgm:cxn modelId="{850CA4B2-9E2C-4947-931B-920ED31E8B63}" type="presParOf" srcId="{0174CCCE-8990-45D3-B8DD-924730DF0586}" destId="{BB96AB8F-78C0-408C-8ED4-CF17DBF1E54F}" srcOrd="3" destOrd="0" presId="urn:microsoft.com/office/officeart/2005/8/layout/vList5"/>
    <dgm:cxn modelId="{468A5941-6816-4FAB-8898-59E20F0224F0}" type="presParOf" srcId="{0174CCCE-8990-45D3-B8DD-924730DF0586}" destId="{30C12502-CA19-4738-9CC7-55E1C9E894E2}" srcOrd="4" destOrd="0" presId="urn:microsoft.com/office/officeart/2005/8/layout/vList5"/>
    <dgm:cxn modelId="{B1F62650-1B05-42F8-A37B-509545362C27}" type="presParOf" srcId="{30C12502-CA19-4738-9CC7-55E1C9E894E2}" destId="{BAB17A87-A308-4DBB-A87A-61037247AF85}" srcOrd="0" destOrd="0" presId="urn:microsoft.com/office/officeart/2005/8/layout/vList5"/>
    <dgm:cxn modelId="{411EA82E-4FDA-4565-9DFB-C787A50DB651}" type="presParOf" srcId="{30C12502-CA19-4738-9CC7-55E1C9E894E2}" destId="{AF64ED5D-9DBC-4581-B983-D98849E5722D}" srcOrd="1" destOrd="0" presId="urn:microsoft.com/office/officeart/2005/8/layout/vList5"/>
    <dgm:cxn modelId="{876A0AFC-11F7-455B-B2C5-82159D4A2B83}" type="presParOf" srcId="{0174CCCE-8990-45D3-B8DD-924730DF0586}" destId="{13F19BEF-CB14-4D79-BCE4-EC5F83AEC02B}" srcOrd="5" destOrd="0" presId="urn:microsoft.com/office/officeart/2005/8/layout/vList5"/>
    <dgm:cxn modelId="{E026118D-AC35-4CC3-9623-E45DCF09893F}" type="presParOf" srcId="{0174CCCE-8990-45D3-B8DD-924730DF0586}" destId="{F9F83644-988B-4086-B21B-0C4871F7ECED}" srcOrd="6" destOrd="0" presId="urn:microsoft.com/office/officeart/2005/8/layout/vList5"/>
    <dgm:cxn modelId="{3328B3F1-C04E-492C-99EC-4F69E889BD26}" type="presParOf" srcId="{F9F83644-988B-4086-B21B-0C4871F7ECED}" destId="{00627A20-A4CE-4A78-BFE1-B9A58AA5A946}" srcOrd="0" destOrd="0" presId="urn:microsoft.com/office/officeart/2005/8/layout/vList5"/>
    <dgm:cxn modelId="{32BFD5E7-C52B-448C-B6D0-3F78B2AC4B3A}" type="presParOf" srcId="{F9F83644-988B-4086-B21B-0C4871F7ECED}" destId="{13BE29C9-DDE7-4634-A41B-BC775A92A7EB}" srcOrd="1" destOrd="0" presId="urn:microsoft.com/office/officeart/2005/8/layout/vList5"/>
    <dgm:cxn modelId="{20A15379-4187-4226-A668-91AAF57D14F4}" type="presParOf" srcId="{0174CCCE-8990-45D3-B8DD-924730DF0586}" destId="{810E2D84-CC09-4803-936F-824FCAC97F94}" srcOrd="7" destOrd="0" presId="urn:microsoft.com/office/officeart/2005/8/layout/vList5"/>
    <dgm:cxn modelId="{4CEDD3A7-7A12-49FE-9B7F-31E55EA9435D}" type="presParOf" srcId="{0174CCCE-8990-45D3-B8DD-924730DF0586}" destId="{EF60A53F-1924-4BD1-B500-14641D5CDA33}" srcOrd="8" destOrd="0" presId="urn:microsoft.com/office/officeart/2005/8/layout/vList5"/>
    <dgm:cxn modelId="{6131221C-E5D2-4B36-817F-724B3B2A15B4}" type="presParOf" srcId="{EF60A53F-1924-4BD1-B500-14641D5CDA33}" destId="{2A096808-131F-477D-A8BC-9126448B3E06}" srcOrd="0" destOrd="0" presId="urn:microsoft.com/office/officeart/2005/8/layout/vList5"/>
    <dgm:cxn modelId="{EE7F15D7-6482-49C9-916A-CE7EBE67A186}" type="presParOf" srcId="{EF60A53F-1924-4BD1-B500-14641D5CDA33}" destId="{2A33C101-EC23-4E6E-A1D3-5BF7EB67BEEF}" srcOrd="1" destOrd="0" presId="urn:microsoft.com/office/officeart/2005/8/layout/vList5"/>
    <dgm:cxn modelId="{99EC03AE-03EE-4DD0-827A-81E28A87B21A}" type="presParOf" srcId="{0174CCCE-8990-45D3-B8DD-924730DF0586}" destId="{15CA7825-196D-42E1-BFA5-A5A673E59C1E}" srcOrd="9" destOrd="0" presId="urn:microsoft.com/office/officeart/2005/8/layout/vList5"/>
    <dgm:cxn modelId="{367E81E9-C153-4D5B-83AA-0508BD106172}" type="presParOf" srcId="{0174CCCE-8990-45D3-B8DD-924730DF0586}" destId="{DB4BCB66-804F-4735-863D-AD807811F154}" srcOrd="10" destOrd="0" presId="urn:microsoft.com/office/officeart/2005/8/layout/vList5"/>
    <dgm:cxn modelId="{A2FB2053-200D-4CFE-85AE-501BC373E4D0}" type="presParOf" srcId="{DB4BCB66-804F-4735-863D-AD807811F154}" destId="{0C4699A9-010D-498A-B91D-6698DDF8D59B}" srcOrd="0" destOrd="0" presId="urn:microsoft.com/office/officeart/2005/8/layout/vList5"/>
    <dgm:cxn modelId="{59FB4AE7-DE0A-4E8E-907E-218AB9E74F67}" type="presParOf" srcId="{DB4BCB66-804F-4735-863D-AD807811F154}" destId="{913E0E92-D7DB-4424-968A-FC7F85DC6C8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79C67B-885C-44D8-90B1-0D4F112D05E1}"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5B93155B-A516-408C-9214-336C8C02A640}">
      <dgm:prSet custT="1"/>
      <dgm:spPr/>
      <dgm:t>
        <a:bodyPr/>
        <a:lstStyle/>
        <a:p>
          <a:r>
            <a:rPr lang="en-US" sz="2400" dirty="0"/>
            <a:t>Worker risk of occupational exposure to SARS-CoV-2, the virus that causes COVID-19, during an outbreak may vary from very high to high, medium, or lower (caution) risk.</a:t>
          </a:r>
        </a:p>
      </dgm:t>
    </dgm:pt>
    <dgm:pt modelId="{9DACC3D5-AAB1-4624-B9E1-8FCBD79D946D}" type="parTrans" cxnId="{0C210EC8-8382-4124-BF2E-74BA38343A74}">
      <dgm:prSet/>
      <dgm:spPr/>
      <dgm:t>
        <a:bodyPr/>
        <a:lstStyle/>
        <a:p>
          <a:endParaRPr lang="en-US"/>
        </a:p>
      </dgm:t>
    </dgm:pt>
    <dgm:pt modelId="{A7B58580-0721-417E-A782-FCEE934D65DF}" type="sibTrans" cxnId="{0C210EC8-8382-4124-BF2E-74BA38343A74}">
      <dgm:prSet/>
      <dgm:spPr/>
      <dgm:t>
        <a:bodyPr/>
        <a:lstStyle/>
        <a:p>
          <a:endParaRPr lang="en-US" dirty="0"/>
        </a:p>
      </dgm:t>
    </dgm:pt>
    <dgm:pt modelId="{978B658E-31A3-47CF-B802-AB62A3EF9B66}">
      <dgm:prSet custT="1"/>
      <dgm:spPr/>
      <dgm:t>
        <a:bodyPr/>
        <a:lstStyle/>
        <a:p>
          <a:r>
            <a:rPr lang="en-US" sz="2000" dirty="0"/>
            <a:t>The level of risk depends in part on the industry type, need for contact within 6 feet of people known to be, or suspected of being, infected with SARS-CoV-2, or requirement for repeated or extended contact with persons known to be, or suspected of being, infected with SARS-CoV-2. </a:t>
          </a:r>
        </a:p>
      </dgm:t>
    </dgm:pt>
    <dgm:pt modelId="{D91DBBBB-E102-4311-B2CA-8EA4241FDE19}" type="parTrans" cxnId="{61F1D539-CCA0-42AA-8E4E-41B1D7B88425}">
      <dgm:prSet/>
      <dgm:spPr/>
      <dgm:t>
        <a:bodyPr/>
        <a:lstStyle/>
        <a:p>
          <a:endParaRPr lang="en-US"/>
        </a:p>
      </dgm:t>
    </dgm:pt>
    <dgm:pt modelId="{436643F5-F420-4E6A-99BA-9FB4868DA346}" type="sibTrans" cxnId="{61F1D539-CCA0-42AA-8E4E-41B1D7B88425}">
      <dgm:prSet/>
      <dgm:spPr/>
      <dgm:t>
        <a:bodyPr/>
        <a:lstStyle/>
        <a:p>
          <a:endParaRPr lang="en-US" dirty="0"/>
        </a:p>
      </dgm:t>
    </dgm:pt>
    <dgm:pt modelId="{67D311BB-3ED1-4CC9-8F89-E30D799A1B78}">
      <dgm:prSet/>
      <dgm:spPr/>
      <dgm:t>
        <a:bodyPr/>
        <a:lstStyle/>
        <a:p>
          <a:r>
            <a:rPr lang="en-US" dirty="0"/>
            <a:t>To help employers determine appropriate precautions, OSHA has divided job tasks into four risk exposure levels: very high, high, medium, and lower risk. </a:t>
          </a:r>
        </a:p>
      </dgm:t>
    </dgm:pt>
    <dgm:pt modelId="{90533713-1748-4E71-97C9-6C2DC3DBEF85}" type="parTrans" cxnId="{1CA3C349-D66F-4019-88F2-D7B9A92826D7}">
      <dgm:prSet/>
      <dgm:spPr/>
      <dgm:t>
        <a:bodyPr/>
        <a:lstStyle/>
        <a:p>
          <a:endParaRPr lang="en-US"/>
        </a:p>
      </dgm:t>
    </dgm:pt>
    <dgm:pt modelId="{1AFA3DAF-7C4C-4006-9282-D14C39C7E6BD}" type="sibTrans" cxnId="{1CA3C349-D66F-4019-88F2-D7B9A92826D7}">
      <dgm:prSet/>
      <dgm:spPr/>
      <dgm:t>
        <a:bodyPr/>
        <a:lstStyle/>
        <a:p>
          <a:endParaRPr lang="en-US"/>
        </a:p>
      </dgm:t>
    </dgm:pt>
    <dgm:pt modelId="{4CB0A2C4-D9BC-4268-9D05-6A319D1EC639}" type="pres">
      <dgm:prSet presAssocID="{7F79C67B-885C-44D8-90B1-0D4F112D05E1}" presName="outerComposite" presStyleCnt="0">
        <dgm:presLayoutVars>
          <dgm:chMax val="5"/>
          <dgm:dir/>
          <dgm:resizeHandles val="exact"/>
        </dgm:presLayoutVars>
      </dgm:prSet>
      <dgm:spPr/>
    </dgm:pt>
    <dgm:pt modelId="{C89E774C-5A0B-4DC5-B9C3-C179E6656D49}" type="pres">
      <dgm:prSet presAssocID="{7F79C67B-885C-44D8-90B1-0D4F112D05E1}" presName="dummyMaxCanvas" presStyleCnt="0">
        <dgm:presLayoutVars/>
      </dgm:prSet>
      <dgm:spPr/>
    </dgm:pt>
    <dgm:pt modelId="{67DE62FC-C4DE-465D-805B-31ED3701403F}" type="pres">
      <dgm:prSet presAssocID="{7F79C67B-885C-44D8-90B1-0D4F112D05E1}" presName="ThreeNodes_1" presStyleLbl="node1" presStyleIdx="0" presStyleCnt="3" custLinFactNeighborX="1259" custLinFactNeighborY="7252">
        <dgm:presLayoutVars>
          <dgm:bulletEnabled val="1"/>
        </dgm:presLayoutVars>
      </dgm:prSet>
      <dgm:spPr/>
    </dgm:pt>
    <dgm:pt modelId="{4A52D5D8-51B9-4398-91C7-2AEA07465E1B}" type="pres">
      <dgm:prSet presAssocID="{7F79C67B-885C-44D8-90B1-0D4F112D05E1}" presName="ThreeNodes_2" presStyleLbl="node1" presStyleIdx="1" presStyleCnt="3">
        <dgm:presLayoutVars>
          <dgm:bulletEnabled val="1"/>
        </dgm:presLayoutVars>
      </dgm:prSet>
      <dgm:spPr/>
    </dgm:pt>
    <dgm:pt modelId="{989BDC3B-0A76-4954-9F67-DD2FBB121D96}" type="pres">
      <dgm:prSet presAssocID="{7F79C67B-885C-44D8-90B1-0D4F112D05E1}" presName="ThreeNodes_3" presStyleLbl="node1" presStyleIdx="2" presStyleCnt="3">
        <dgm:presLayoutVars>
          <dgm:bulletEnabled val="1"/>
        </dgm:presLayoutVars>
      </dgm:prSet>
      <dgm:spPr/>
    </dgm:pt>
    <dgm:pt modelId="{570D6010-0A17-45A7-8E0F-BCAB3B6AA810}" type="pres">
      <dgm:prSet presAssocID="{7F79C67B-885C-44D8-90B1-0D4F112D05E1}" presName="ThreeConn_1-2" presStyleLbl="fgAccFollowNode1" presStyleIdx="0" presStyleCnt="2">
        <dgm:presLayoutVars>
          <dgm:bulletEnabled val="1"/>
        </dgm:presLayoutVars>
      </dgm:prSet>
      <dgm:spPr/>
    </dgm:pt>
    <dgm:pt modelId="{99C7C213-F522-48CE-86B3-6B31BC3CC7B0}" type="pres">
      <dgm:prSet presAssocID="{7F79C67B-885C-44D8-90B1-0D4F112D05E1}" presName="ThreeConn_2-3" presStyleLbl="fgAccFollowNode1" presStyleIdx="1" presStyleCnt="2">
        <dgm:presLayoutVars>
          <dgm:bulletEnabled val="1"/>
        </dgm:presLayoutVars>
      </dgm:prSet>
      <dgm:spPr/>
    </dgm:pt>
    <dgm:pt modelId="{F16E8269-B922-42B6-B221-090D9AAE0BEE}" type="pres">
      <dgm:prSet presAssocID="{7F79C67B-885C-44D8-90B1-0D4F112D05E1}" presName="ThreeNodes_1_text" presStyleLbl="node1" presStyleIdx="2" presStyleCnt="3">
        <dgm:presLayoutVars>
          <dgm:bulletEnabled val="1"/>
        </dgm:presLayoutVars>
      </dgm:prSet>
      <dgm:spPr/>
    </dgm:pt>
    <dgm:pt modelId="{95C2F6F8-20BA-416B-A7FB-386B8040D4C5}" type="pres">
      <dgm:prSet presAssocID="{7F79C67B-885C-44D8-90B1-0D4F112D05E1}" presName="ThreeNodes_2_text" presStyleLbl="node1" presStyleIdx="2" presStyleCnt="3">
        <dgm:presLayoutVars>
          <dgm:bulletEnabled val="1"/>
        </dgm:presLayoutVars>
      </dgm:prSet>
      <dgm:spPr/>
    </dgm:pt>
    <dgm:pt modelId="{294FC811-9CAD-4C1B-A243-6A7E8095DDF9}" type="pres">
      <dgm:prSet presAssocID="{7F79C67B-885C-44D8-90B1-0D4F112D05E1}" presName="ThreeNodes_3_text" presStyleLbl="node1" presStyleIdx="2" presStyleCnt="3">
        <dgm:presLayoutVars>
          <dgm:bulletEnabled val="1"/>
        </dgm:presLayoutVars>
      </dgm:prSet>
      <dgm:spPr/>
    </dgm:pt>
  </dgm:ptLst>
  <dgm:cxnLst>
    <dgm:cxn modelId="{41C6841A-E88A-44B2-A575-F0962A74765A}" type="presOf" srcId="{5B93155B-A516-408C-9214-336C8C02A640}" destId="{67DE62FC-C4DE-465D-805B-31ED3701403F}" srcOrd="0" destOrd="0" presId="urn:microsoft.com/office/officeart/2005/8/layout/vProcess5"/>
    <dgm:cxn modelId="{2C743D23-3212-4913-A254-9C712392E4C3}" type="presOf" srcId="{5B93155B-A516-408C-9214-336C8C02A640}" destId="{F16E8269-B922-42B6-B221-090D9AAE0BEE}" srcOrd="1" destOrd="0" presId="urn:microsoft.com/office/officeart/2005/8/layout/vProcess5"/>
    <dgm:cxn modelId="{61F1D539-CCA0-42AA-8E4E-41B1D7B88425}" srcId="{7F79C67B-885C-44D8-90B1-0D4F112D05E1}" destId="{978B658E-31A3-47CF-B802-AB62A3EF9B66}" srcOrd="1" destOrd="0" parTransId="{D91DBBBB-E102-4311-B2CA-8EA4241FDE19}" sibTransId="{436643F5-F420-4E6A-99BA-9FB4868DA346}"/>
    <dgm:cxn modelId="{F27FDD39-A876-4A2C-B2D9-1CC446FFFF5F}" type="presOf" srcId="{978B658E-31A3-47CF-B802-AB62A3EF9B66}" destId="{95C2F6F8-20BA-416B-A7FB-386B8040D4C5}" srcOrd="1" destOrd="0" presId="urn:microsoft.com/office/officeart/2005/8/layout/vProcess5"/>
    <dgm:cxn modelId="{6BF64D69-5956-401C-80B0-E6C05C086F2C}" type="presOf" srcId="{436643F5-F420-4E6A-99BA-9FB4868DA346}" destId="{99C7C213-F522-48CE-86B3-6B31BC3CC7B0}" srcOrd="0" destOrd="0" presId="urn:microsoft.com/office/officeart/2005/8/layout/vProcess5"/>
    <dgm:cxn modelId="{1CA3C349-D66F-4019-88F2-D7B9A92826D7}" srcId="{7F79C67B-885C-44D8-90B1-0D4F112D05E1}" destId="{67D311BB-3ED1-4CC9-8F89-E30D799A1B78}" srcOrd="2" destOrd="0" parTransId="{90533713-1748-4E71-97C9-6C2DC3DBEF85}" sibTransId="{1AFA3DAF-7C4C-4006-9282-D14C39C7E6BD}"/>
    <dgm:cxn modelId="{9AB8724B-C69D-41DF-B58B-EB45561EB4E2}" type="presOf" srcId="{67D311BB-3ED1-4CC9-8F89-E30D799A1B78}" destId="{989BDC3B-0A76-4954-9F67-DD2FBB121D96}" srcOrd="0" destOrd="0" presId="urn:microsoft.com/office/officeart/2005/8/layout/vProcess5"/>
    <dgm:cxn modelId="{9FAB4C4C-6116-4CEB-ADEF-45499F40DB06}" type="presOf" srcId="{7F79C67B-885C-44D8-90B1-0D4F112D05E1}" destId="{4CB0A2C4-D9BC-4268-9D05-6A319D1EC639}" srcOrd="0" destOrd="0" presId="urn:microsoft.com/office/officeart/2005/8/layout/vProcess5"/>
    <dgm:cxn modelId="{4663E177-20D8-4D73-95B9-42883A74FE05}" type="presOf" srcId="{67D311BB-3ED1-4CC9-8F89-E30D799A1B78}" destId="{294FC811-9CAD-4C1B-A243-6A7E8095DDF9}" srcOrd="1" destOrd="0" presId="urn:microsoft.com/office/officeart/2005/8/layout/vProcess5"/>
    <dgm:cxn modelId="{3148ACC2-F621-47E8-8121-EC1AC34B35AB}" type="presOf" srcId="{978B658E-31A3-47CF-B802-AB62A3EF9B66}" destId="{4A52D5D8-51B9-4398-91C7-2AEA07465E1B}" srcOrd="0" destOrd="0" presId="urn:microsoft.com/office/officeart/2005/8/layout/vProcess5"/>
    <dgm:cxn modelId="{0C210EC8-8382-4124-BF2E-74BA38343A74}" srcId="{7F79C67B-885C-44D8-90B1-0D4F112D05E1}" destId="{5B93155B-A516-408C-9214-336C8C02A640}" srcOrd="0" destOrd="0" parTransId="{9DACC3D5-AAB1-4624-B9E1-8FCBD79D946D}" sibTransId="{A7B58580-0721-417E-A782-FCEE934D65DF}"/>
    <dgm:cxn modelId="{E9CF29F8-E751-491D-BCA9-ED913FCCFA74}" type="presOf" srcId="{A7B58580-0721-417E-A782-FCEE934D65DF}" destId="{570D6010-0A17-45A7-8E0F-BCAB3B6AA810}" srcOrd="0" destOrd="0" presId="urn:microsoft.com/office/officeart/2005/8/layout/vProcess5"/>
    <dgm:cxn modelId="{A17D7DD5-8F10-4F24-A2E0-A70E58EEDEAD}" type="presParOf" srcId="{4CB0A2C4-D9BC-4268-9D05-6A319D1EC639}" destId="{C89E774C-5A0B-4DC5-B9C3-C179E6656D49}" srcOrd="0" destOrd="0" presId="urn:microsoft.com/office/officeart/2005/8/layout/vProcess5"/>
    <dgm:cxn modelId="{4EF90BBB-CC0E-43C1-A9A0-343700F09617}" type="presParOf" srcId="{4CB0A2C4-D9BC-4268-9D05-6A319D1EC639}" destId="{67DE62FC-C4DE-465D-805B-31ED3701403F}" srcOrd="1" destOrd="0" presId="urn:microsoft.com/office/officeart/2005/8/layout/vProcess5"/>
    <dgm:cxn modelId="{66C5D85E-DCFA-456F-A7A7-5EC2DA282B7A}" type="presParOf" srcId="{4CB0A2C4-D9BC-4268-9D05-6A319D1EC639}" destId="{4A52D5D8-51B9-4398-91C7-2AEA07465E1B}" srcOrd="2" destOrd="0" presId="urn:microsoft.com/office/officeart/2005/8/layout/vProcess5"/>
    <dgm:cxn modelId="{F3321DD3-1413-4DED-9295-AD3154698527}" type="presParOf" srcId="{4CB0A2C4-D9BC-4268-9D05-6A319D1EC639}" destId="{989BDC3B-0A76-4954-9F67-DD2FBB121D96}" srcOrd="3" destOrd="0" presId="urn:microsoft.com/office/officeart/2005/8/layout/vProcess5"/>
    <dgm:cxn modelId="{B9067F56-ADF7-481B-8E9E-302161AC6D84}" type="presParOf" srcId="{4CB0A2C4-D9BC-4268-9D05-6A319D1EC639}" destId="{570D6010-0A17-45A7-8E0F-BCAB3B6AA810}" srcOrd="4" destOrd="0" presId="urn:microsoft.com/office/officeart/2005/8/layout/vProcess5"/>
    <dgm:cxn modelId="{98447339-44B5-410A-AAE7-FB9EF8A4FA44}" type="presParOf" srcId="{4CB0A2C4-D9BC-4268-9D05-6A319D1EC639}" destId="{99C7C213-F522-48CE-86B3-6B31BC3CC7B0}" srcOrd="5" destOrd="0" presId="urn:microsoft.com/office/officeart/2005/8/layout/vProcess5"/>
    <dgm:cxn modelId="{F086D5EC-A8CE-4B56-9BFF-07F22005D0F6}" type="presParOf" srcId="{4CB0A2C4-D9BC-4268-9D05-6A319D1EC639}" destId="{F16E8269-B922-42B6-B221-090D9AAE0BEE}" srcOrd="6" destOrd="0" presId="urn:microsoft.com/office/officeart/2005/8/layout/vProcess5"/>
    <dgm:cxn modelId="{75978375-93D6-4F1D-8DF8-64BCC4C8EF5A}" type="presParOf" srcId="{4CB0A2C4-D9BC-4268-9D05-6A319D1EC639}" destId="{95C2F6F8-20BA-416B-A7FB-386B8040D4C5}" srcOrd="7" destOrd="0" presId="urn:microsoft.com/office/officeart/2005/8/layout/vProcess5"/>
    <dgm:cxn modelId="{E0175223-1395-4A0B-A994-EFE233E224C9}" type="presParOf" srcId="{4CB0A2C4-D9BC-4268-9D05-6A319D1EC639}" destId="{294FC811-9CAD-4C1B-A243-6A7E8095DDF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290EC-792D-46C5-B107-0C3345ACF331}">
      <dsp:nvSpPr>
        <dsp:cNvPr id="0" name=""/>
        <dsp:cNvSpPr/>
      </dsp:nvSpPr>
      <dsp:spPr>
        <a:xfrm>
          <a:off x="57937" y="310934"/>
          <a:ext cx="1494870" cy="1494870"/>
        </a:xfrm>
        <a:prstGeom prst="ellipse">
          <a:avLst/>
        </a:prstGeom>
        <a:solidFill>
          <a:srgbClr val="44546A">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30711C8F-761F-4259-B813-65170A3CC4E0}">
      <dsp:nvSpPr>
        <dsp:cNvPr id="0" name=""/>
        <dsp:cNvSpPr/>
      </dsp:nvSpPr>
      <dsp:spPr>
        <a:xfrm>
          <a:off x="371860" y="624857"/>
          <a:ext cx="867024" cy="86702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9C7154-FCA7-47EF-84FB-DC24CF645D22}">
      <dsp:nvSpPr>
        <dsp:cNvPr id="0" name=""/>
        <dsp:cNvSpPr/>
      </dsp:nvSpPr>
      <dsp:spPr>
        <a:xfrm>
          <a:off x="1873137" y="310934"/>
          <a:ext cx="3523623" cy="1494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Calibri" panose="020F0502020204030204"/>
              <a:ea typeface="+mn-ea"/>
              <a:cs typeface="+mn-cs"/>
            </a:rPr>
            <a:t>This guidance is not a standard or regulation, and it creates no new legal obligations. </a:t>
          </a:r>
        </a:p>
      </dsp:txBody>
      <dsp:txXfrm>
        <a:off x="1873137" y="310934"/>
        <a:ext cx="3523623" cy="1494870"/>
      </dsp:txXfrm>
    </dsp:sp>
    <dsp:sp modelId="{7FE7C150-424D-4476-AEFA-F4D0A8512BE7}">
      <dsp:nvSpPr>
        <dsp:cNvPr id="0" name=""/>
        <dsp:cNvSpPr/>
      </dsp:nvSpPr>
      <dsp:spPr>
        <a:xfrm>
          <a:off x="6010725" y="310934"/>
          <a:ext cx="1494870" cy="1494870"/>
        </a:xfrm>
        <a:prstGeom prst="ellipse">
          <a:avLst/>
        </a:prstGeom>
        <a:solidFill>
          <a:srgbClr val="44546A">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DE787507-4DC3-48E8-AE34-C7CBDC9EFD8C}">
      <dsp:nvSpPr>
        <dsp:cNvPr id="0" name=""/>
        <dsp:cNvSpPr/>
      </dsp:nvSpPr>
      <dsp:spPr>
        <a:xfrm>
          <a:off x="6324648" y="624857"/>
          <a:ext cx="867024" cy="867024"/>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0D7933-495E-46C1-8E96-63BCC3B1D0F0}">
      <dsp:nvSpPr>
        <dsp:cNvPr id="0" name=""/>
        <dsp:cNvSpPr/>
      </dsp:nvSpPr>
      <dsp:spPr>
        <a:xfrm>
          <a:off x="7825925" y="310934"/>
          <a:ext cx="3523623" cy="1494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Calibri" panose="020F0502020204030204"/>
              <a:ea typeface="+mn-ea"/>
              <a:cs typeface="+mn-cs"/>
            </a:rPr>
            <a:t>It contains recommendations as well as descriptions of mandatory safety and health standards</a:t>
          </a:r>
        </a:p>
      </dsp:txBody>
      <dsp:txXfrm>
        <a:off x="7825925" y="310934"/>
        <a:ext cx="3523623" cy="1494870"/>
      </dsp:txXfrm>
    </dsp:sp>
    <dsp:sp modelId="{506D9285-8B45-42DD-BCC1-1CEFA5F13F0A}">
      <dsp:nvSpPr>
        <dsp:cNvPr id="0" name=""/>
        <dsp:cNvSpPr/>
      </dsp:nvSpPr>
      <dsp:spPr>
        <a:xfrm>
          <a:off x="57937" y="2545532"/>
          <a:ext cx="1494870" cy="1494870"/>
        </a:xfrm>
        <a:prstGeom prst="ellipse">
          <a:avLst/>
        </a:prstGeom>
        <a:solidFill>
          <a:srgbClr val="44546A">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F6492825-C73E-4B92-9812-89B3D48255E2}">
      <dsp:nvSpPr>
        <dsp:cNvPr id="0" name=""/>
        <dsp:cNvSpPr/>
      </dsp:nvSpPr>
      <dsp:spPr>
        <a:xfrm>
          <a:off x="371860" y="2859455"/>
          <a:ext cx="867024" cy="86702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8E8BC2-50C1-425C-AA33-C24867DCA86F}">
      <dsp:nvSpPr>
        <dsp:cNvPr id="0" name=""/>
        <dsp:cNvSpPr/>
      </dsp:nvSpPr>
      <dsp:spPr>
        <a:xfrm>
          <a:off x="1873137" y="2545532"/>
          <a:ext cx="3523623" cy="1494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Calibri" panose="020F0502020204030204"/>
              <a:ea typeface="+mn-ea"/>
              <a:cs typeface="+mn-cs"/>
            </a:rPr>
            <a:t>The recommendations are advisory in nature, informational in content, and are intended to assist employers in providing a safe and healthful workplace. </a:t>
          </a:r>
        </a:p>
      </dsp:txBody>
      <dsp:txXfrm>
        <a:off x="1873137" y="2545532"/>
        <a:ext cx="3523623" cy="1494870"/>
      </dsp:txXfrm>
    </dsp:sp>
    <dsp:sp modelId="{8F786288-81E9-4F02-9AED-75B23248BBF5}">
      <dsp:nvSpPr>
        <dsp:cNvPr id="0" name=""/>
        <dsp:cNvSpPr/>
      </dsp:nvSpPr>
      <dsp:spPr>
        <a:xfrm>
          <a:off x="6010725" y="2545532"/>
          <a:ext cx="1494870" cy="1494870"/>
        </a:xfrm>
        <a:prstGeom prst="ellipse">
          <a:avLst/>
        </a:prstGeom>
        <a:solidFill>
          <a:srgbClr val="44546A">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12146626-087D-483C-8D1F-A7C986A91E0F}">
      <dsp:nvSpPr>
        <dsp:cNvPr id="0" name=""/>
        <dsp:cNvSpPr/>
      </dsp:nvSpPr>
      <dsp:spPr>
        <a:xfrm>
          <a:off x="6324648" y="2859455"/>
          <a:ext cx="867024" cy="867024"/>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4045FF-B80C-41CF-98D2-AEF312D4CE7C}">
      <dsp:nvSpPr>
        <dsp:cNvPr id="0" name=""/>
        <dsp:cNvSpPr/>
      </dsp:nvSpPr>
      <dsp:spPr>
        <a:xfrm>
          <a:off x="7825925" y="2545532"/>
          <a:ext cx="3523623" cy="1494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Calibri" panose="020F0502020204030204"/>
              <a:ea typeface="+mn-ea"/>
              <a:cs typeface="+mn-cs"/>
            </a:rPr>
            <a:t>The Occupational Safety and Health Act requires employers to comply with safety and health standards and regulations promulgated by OSHA or by a state with an OSHA-approved state plan. </a:t>
          </a:r>
        </a:p>
      </dsp:txBody>
      <dsp:txXfrm>
        <a:off x="7825925" y="2545532"/>
        <a:ext cx="3523623" cy="14948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47969-9E89-47AE-8CDE-C46A643DDBE3}">
      <dsp:nvSpPr>
        <dsp:cNvPr id="0" name=""/>
        <dsp:cNvSpPr/>
      </dsp:nvSpPr>
      <dsp:spPr>
        <a:xfrm rot="5400000">
          <a:off x="4365426" y="-1860061"/>
          <a:ext cx="495738" cy="4341925"/>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Develop an Infectious Disease Preparedness and Response Plan</a:t>
          </a:r>
        </a:p>
      </dsp:txBody>
      <dsp:txXfrm rot="-5400000">
        <a:off x="2442333" y="87232"/>
        <a:ext cx="4317725" cy="447338"/>
      </dsp:txXfrm>
    </dsp:sp>
    <dsp:sp modelId="{BB3FE62C-0DCB-424D-847F-6A505092DC2E}">
      <dsp:nvSpPr>
        <dsp:cNvPr id="0" name=""/>
        <dsp:cNvSpPr/>
      </dsp:nvSpPr>
      <dsp:spPr>
        <a:xfrm>
          <a:off x="0" y="1064"/>
          <a:ext cx="2442333" cy="61967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1" kern="1200" dirty="0"/>
            <a:t>Develop</a:t>
          </a:r>
        </a:p>
      </dsp:txBody>
      <dsp:txXfrm>
        <a:off x="30250" y="31314"/>
        <a:ext cx="2381833" cy="559173"/>
      </dsp:txXfrm>
    </dsp:sp>
    <dsp:sp modelId="{15D51381-5649-4BD9-A5F6-73986E846A14}">
      <dsp:nvSpPr>
        <dsp:cNvPr id="0" name=""/>
        <dsp:cNvSpPr/>
      </dsp:nvSpPr>
      <dsp:spPr>
        <a:xfrm rot="5400000">
          <a:off x="4365426" y="-1209404"/>
          <a:ext cx="495738" cy="4341925"/>
        </a:xfrm>
        <a:prstGeom prst="round2SameRect">
          <a:avLst/>
        </a:prstGeom>
        <a:solidFill>
          <a:schemeClr val="accent5">
            <a:tint val="40000"/>
            <a:alpha val="90000"/>
            <a:hueOff val="-1347952"/>
            <a:satOff val="-4566"/>
            <a:lumOff val="-586"/>
            <a:alphaOff val="0"/>
          </a:schemeClr>
        </a:solidFill>
        <a:ln w="12700" cap="flat" cmpd="sng" algn="ctr">
          <a:solidFill>
            <a:schemeClr val="accent5">
              <a:tint val="40000"/>
              <a:alpha val="90000"/>
              <a:hueOff val="-1347952"/>
              <a:satOff val="-4566"/>
              <a:lumOff val="-5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Prepare to Implement Basic Infection Prevention Measures </a:t>
          </a:r>
        </a:p>
      </dsp:txBody>
      <dsp:txXfrm rot="-5400000">
        <a:off x="2442333" y="737889"/>
        <a:ext cx="4317725" cy="447338"/>
      </dsp:txXfrm>
    </dsp:sp>
    <dsp:sp modelId="{58459B34-EF7A-4C62-B743-15316FBF582B}">
      <dsp:nvSpPr>
        <dsp:cNvPr id="0" name=""/>
        <dsp:cNvSpPr/>
      </dsp:nvSpPr>
      <dsp:spPr>
        <a:xfrm>
          <a:off x="0" y="651721"/>
          <a:ext cx="2442333" cy="619673"/>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1" kern="1200" dirty="0"/>
            <a:t>Prepare</a:t>
          </a:r>
        </a:p>
      </dsp:txBody>
      <dsp:txXfrm>
        <a:off x="30250" y="681971"/>
        <a:ext cx="2381833" cy="559173"/>
      </dsp:txXfrm>
    </dsp:sp>
    <dsp:sp modelId="{AF64ED5D-9DBC-4581-B983-D98849E5722D}">
      <dsp:nvSpPr>
        <dsp:cNvPr id="0" name=""/>
        <dsp:cNvSpPr/>
      </dsp:nvSpPr>
      <dsp:spPr>
        <a:xfrm rot="5400000">
          <a:off x="4365426" y="-558747"/>
          <a:ext cx="495738" cy="4341925"/>
        </a:xfrm>
        <a:prstGeom prst="round2SameRect">
          <a:avLst/>
        </a:prstGeom>
        <a:solidFill>
          <a:schemeClr val="accent5">
            <a:tint val="40000"/>
            <a:alpha val="90000"/>
            <a:hueOff val="-2695905"/>
            <a:satOff val="-9133"/>
            <a:lumOff val="-1171"/>
            <a:alphaOff val="0"/>
          </a:schemeClr>
        </a:solidFill>
        <a:ln w="12700" cap="flat" cmpd="sng" algn="ctr">
          <a:solidFill>
            <a:schemeClr val="accent5">
              <a:tint val="40000"/>
              <a:alpha val="90000"/>
              <a:hueOff val="-2695905"/>
              <a:satOff val="-9133"/>
              <a:lumOff val="-11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Develop Policies and Procedures for Prompt Identification and Isolation of Sick People, if Appropriate </a:t>
          </a:r>
        </a:p>
      </dsp:txBody>
      <dsp:txXfrm rot="-5400000">
        <a:off x="2442333" y="1388546"/>
        <a:ext cx="4317725" cy="447338"/>
      </dsp:txXfrm>
    </dsp:sp>
    <dsp:sp modelId="{BAB17A87-A308-4DBB-A87A-61037247AF85}">
      <dsp:nvSpPr>
        <dsp:cNvPr id="0" name=""/>
        <dsp:cNvSpPr/>
      </dsp:nvSpPr>
      <dsp:spPr>
        <a:xfrm>
          <a:off x="0" y="1302378"/>
          <a:ext cx="2442333" cy="619673"/>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1" kern="1200" dirty="0"/>
            <a:t>Policy &amp; Procedures</a:t>
          </a:r>
        </a:p>
      </dsp:txBody>
      <dsp:txXfrm>
        <a:off x="30250" y="1332628"/>
        <a:ext cx="2381833" cy="559173"/>
      </dsp:txXfrm>
    </dsp:sp>
    <dsp:sp modelId="{13BE29C9-DDE7-4634-A41B-BC775A92A7EB}">
      <dsp:nvSpPr>
        <dsp:cNvPr id="0" name=""/>
        <dsp:cNvSpPr/>
      </dsp:nvSpPr>
      <dsp:spPr>
        <a:xfrm rot="5400000">
          <a:off x="4365426" y="91909"/>
          <a:ext cx="495738" cy="4341925"/>
        </a:xfrm>
        <a:prstGeom prst="round2SameRect">
          <a:avLst/>
        </a:prstGeom>
        <a:solidFill>
          <a:schemeClr val="accent5">
            <a:tint val="40000"/>
            <a:alpha val="90000"/>
            <a:hueOff val="-4043857"/>
            <a:satOff val="-13699"/>
            <a:lumOff val="-1757"/>
            <a:alphaOff val="0"/>
          </a:schemeClr>
        </a:solidFill>
        <a:ln w="12700" cap="flat" cmpd="sng" algn="ctr">
          <a:solidFill>
            <a:schemeClr val="accent5">
              <a:tint val="40000"/>
              <a:alpha val="90000"/>
              <a:hueOff val="-4043857"/>
              <a:satOff val="-13699"/>
              <a:lumOff val="-175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Develop, Implement, and Communicate about Workplace Flexibilities and Protections </a:t>
          </a:r>
        </a:p>
      </dsp:txBody>
      <dsp:txXfrm rot="-5400000">
        <a:off x="2442333" y="2039202"/>
        <a:ext cx="4317725" cy="447338"/>
      </dsp:txXfrm>
    </dsp:sp>
    <dsp:sp modelId="{00627A20-A4CE-4A78-BFE1-B9A58AA5A946}">
      <dsp:nvSpPr>
        <dsp:cNvPr id="0" name=""/>
        <dsp:cNvSpPr/>
      </dsp:nvSpPr>
      <dsp:spPr>
        <a:xfrm>
          <a:off x="0" y="1953035"/>
          <a:ext cx="2442333" cy="619673"/>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1" kern="1200" dirty="0"/>
            <a:t>Implement &amp; Communicate </a:t>
          </a:r>
        </a:p>
      </dsp:txBody>
      <dsp:txXfrm>
        <a:off x="30250" y="1983285"/>
        <a:ext cx="2381833" cy="559173"/>
      </dsp:txXfrm>
    </dsp:sp>
    <dsp:sp modelId="{2A33C101-EC23-4E6E-A1D3-5BF7EB67BEEF}">
      <dsp:nvSpPr>
        <dsp:cNvPr id="0" name=""/>
        <dsp:cNvSpPr/>
      </dsp:nvSpPr>
      <dsp:spPr>
        <a:xfrm rot="5400000">
          <a:off x="4365426" y="742566"/>
          <a:ext cx="495738" cy="4341925"/>
        </a:xfrm>
        <a:prstGeom prst="round2SameRect">
          <a:avLst/>
        </a:prstGeom>
        <a:solidFill>
          <a:schemeClr val="accent5">
            <a:tint val="40000"/>
            <a:alpha val="90000"/>
            <a:hueOff val="-5391810"/>
            <a:satOff val="-18266"/>
            <a:lumOff val="-2342"/>
            <a:alphaOff val="0"/>
          </a:schemeClr>
        </a:solidFill>
        <a:ln w="12700" cap="flat" cmpd="sng" algn="ctr">
          <a:solidFill>
            <a:schemeClr val="accent5">
              <a:tint val="40000"/>
              <a:alpha val="90000"/>
              <a:hueOff val="-5391810"/>
              <a:satOff val="-18266"/>
              <a:lumOff val="-23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Implement Workplace Controls </a:t>
          </a:r>
        </a:p>
      </dsp:txBody>
      <dsp:txXfrm rot="-5400000">
        <a:off x="2442333" y="2689859"/>
        <a:ext cx="4317725" cy="447338"/>
      </dsp:txXfrm>
    </dsp:sp>
    <dsp:sp modelId="{2A096808-131F-477D-A8BC-9126448B3E06}">
      <dsp:nvSpPr>
        <dsp:cNvPr id="0" name=""/>
        <dsp:cNvSpPr/>
      </dsp:nvSpPr>
      <dsp:spPr>
        <a:xfrm>
          <a:off x="0" y="2603692"/>
          <a:ext cx="2442333" cy="619673"/>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1" kern="1200" dirty="0"/>
            <a:t>Controls</a:t>
          </a:r>
          <a:r>
            <a:rPr lang="en-US" sz="1700" kern="1200" dirty="0"/>
            <a:t> </a:t>
          </a:r>
        </a:p>
      </dsp:txBody>
      <dsp:txXfrm>
        <a:off x="30250" y="2633942"/>
        <a:ext cx="2381833" cy="559173"/>
      </dsp:txXfrm>
    </dsp:sp>
    <dsp:sp modelId="{913E0E92-D7DB-4424-968A-FC7F85DC6C88}">
      <dsp:nvSpPr>
        <dsp:cNvPr id="0" name=""/>
        <dsp:cNvSpPr/>
      </dsp:nvSpPr>
      <dsp:spPr>
        <a:xfrm rot="5400000">
          <a:off x="4365426" y="1393223"/>
          <a:ext cx="495738" cy="4341925"/>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0" kern="1200" dirty="0"/>
            <a:t>Follow Existing OSHA Standards </a:t>
          </a:r>
        </a:p>
      </dsp:txBody>
      <dsp:txXfrm rot="-5400000">
        <a:off x="2442333" y="3340516"/>
        <a:ext cx="4317725" cy="447338"/>
      </dsp:txXfrm>
    </dsp:sp>
    <dsp:sp modelId="{0C4699A9-010D-498A-B91D-6698DDF8D59B}">
      <dsp:nvSpPr>
        <dsp:cNvPr id="0" name=""/>
        <dsp:cNvSpPr/>
      </dsp:nvSpPr>
      <dsp:spPr>
        <a:xfrm>
          <a:off x="0" y="3254349"/>
          <a:ext cx="2442333" cy="61967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1" kern="1200" dirty="0"/>
            <a:t>Follow</a:t>
          </a:r>
        </a:p>
      </dsp:txBody>
      <dsp:txXfrm>
        <a:off x="30250" y="3284599"/>
        <a:ext cx="2381833" cy="5591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DE62FC-C4DE-465D-805B-31ED3701403F}">
      <dsp:nvSpPr>
        <dsp:cNvPr id="0" name=""/>
        <dsp:cNvSpPr/>
      </dsp:nvSpPr>
      <dsp:spPr>
        <a:xfrm>
          <a:off x="119771" y="110221"/>
          <a:ext cx="9513227" cy="151987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Worker risk of occupational exposure to SARS-CoV-2, the virus that causes COVID-19, during an outbreak may vary from very high to high, medium, or lower (caution) risk.</a:t>
          </a:r>
        </a:p>
      </dsp:txBody>
      <dsp:txXfrm>
        <a:off x="164287" y="154737"/>
        <a:ext cx="7873164" cy="1430841"/>
      </dsp:txXfrm>
    </dsp:sp>
    <dsp:sp modelId="{4A52D5D8-51B9-4398-91C7-2AEA07465E1B}">
      <dsp:nvSpPr>
        <dsp:cNvPr id="0" name=""/>
        <dsp:cNvSpPr/>
      </dsp:nvSpPr>
      <dsp:spPr>
        <a:xfrm>
          <a:off x="839402" y="1773185"/>
          <a:ext cx="9513227" cy="1519873"/>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level of risk depends in part on the industry type, need for contact within 6 feet of people known to be, or suspected of being, infected with SARS-CoV-2, or requirement for repeated or extended contact with persons known to be, or suspected of being, infected with SARS-CoV-2. </a:t>
          </a:r>
        </a:p>
      </dsp:txBody>
      <dsp:txXfrm>
        <a:off x="883918" y="1817701"/>
        <a:ext cx="7596875" cy="1430841"/>
      </dsp:txXfrm>
    </dsp:sp>
    <dsp:sp modelId="{989BDC3B-0A76-4954-9F67-DD2FBB121D96}">
      <dsp:nvSpPr>
        <dsp:cNvPr id="0" name=""/>
        <dsp:cNvSpPr/>
      </dsp:nvSpPr>
      <dsp:spPr>
        <a:xfrm>
          <a:off x="1678804" y="3546370"/>
          <a:ext cx="9513227" cy="1519873"/>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To help employers determine appropriate precautions, OSHA has divided job tasks into four risk exposure levels: very high, high, medium, and lower risk. </a:t>
          </a:r>
        </a:p>
      </dsp:txBody>
      <dsp:txXfrm>
        <a:off x="1723320" y="3590886"/>
        <a:ext cx="7596875" cy="1430841"/>
      </dsp:txXfrm>
    </dsp:sp>
    <dsp:sp modelId="{570D6010-0A17-45A7-8E0F-BCAB3B6AA810}">
      <dsp:nvSpPr>
        <dsp:cNvPr id="0" name=""/>
        <dsp:cNvSpPr/>
      </dsp:nvSpPr>
      <dsp:spPr>
        <a:xfrm>
          <a:off x="8525309" y="1152570"/>
          <a:ext cx="987917" cy="987917"/>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8747590" y="1152570"/>
        <a:ext cx="543355" cy="743408"/>
      </dsp:txXfrm>
    </dsp:sp>
    <dsp:sp modelId="{99C7C213-F522-48CE-86B3-6B31BC3CC7B0}">
      <dsp:nvSpPr>
        <dsp:cNvPr id="0" name=""/>
        <dsp:cNvSpPr/>
      </dsp:nvSpPr>
      <dsp:spPr>
        <a:xfrm>
          <a:off x="9364712" y="2915623"/>
          <a:ext cx="987917" cy="987917"/>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9586993" y="2915623"/>
        <a:ext cx="543355" cy="743408"/>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DFC5F8-FC79-4DF9-B96B-CC8EF1749875}" type="datetimeFigureOut">
              <a:rPr lang="en-US" smtClean="0"/>
              <a:t>4/6/2020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0BE4A-B2E8-47E3-845F-440F1B4611EB}" type="slidenum">
              <a:rPr lang="en-US" smtClean="0"/>
              <a:t>‹#›</a:t>
            </a:fld>
            <a:endParaRPr lang="en-US"/>
          </a:p>
        </p:txBody>
      </p:sp>
    </p:spTree>
    <p:extLst>
      <p:ext uri="{BB962C8B-B14F-4D97-AF65-F5344CB8AC3E}">
        <p14:creationId xmlns:p14="http://schemas.microsoft.com/office/powerpoint/2010/main" val="4084916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E1F70E45-7BF1-4777-A1A1-42762FB671C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5869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410B17-2ACE-4C5F-A1DE-49F4E587FFC9}"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38CBC-7D8E-43AD-8B69-5BCD2003D911}" type="slidenum">
              <a:rPr lang="en-US" smtClean="0"/>
              <a:t>‹#›</a:t>
            </a:fld>
            <a:endParaRPr lang="en-US"/>
          </a:p>
        </p:txBody>
      </p:sp>
    </p:spTree>
    <p:extLst>
      <p:ext uri="{BB962C8B-B14F-4D97-AF65-F5344CB8AC3E}">
        <p14:creationId xmlns:p14="http://schemas.microsoft.com/office/powerpoint/2010/main" val="1897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410B17-2ACE-4C5F-A1DE-49F4E587FFC9}"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38CBC-7D8E-43AD-8B69-5BCD2003D911}" type="slidenum">
              <a:rPr lang="en-US" smtClean="0"/>
              <a:t>‹#›</a:t>
            </a:fld>
            <a:endParaRPr lang="en-US"/>
          </a:p>
        </p:txBody>
      </p:sp>
    </p:spTree>
    <p:extLst>
      <p:ext uri="{BB962C8B-B14F-4D97-AF65-F5344CB8AC3E}">
        <p14:creationId xmlns:p14="http://schemas.microsoft.com/office/powerpoint/2010/main" val="493674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410B17-2ACE-4C5F-A1DE-49F4E587FFC9}"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38CBC-7D8E-43AD-8B69-5BCD2003D911}" type="slidenum">
              <a:rPr lang="en-US" smtClean="0"/>
              <a:t>‹#›</a:t>
            </a:fld>
            <a:endParaRPr lang="en-US"/>
          </a:p>
        </p:txBody>
      </p:sp>
    </p:spTree>
    <p:extLst>
      <p:ext uri="{BB962C8B-B14F-4D97-AF65-F5344CB8AC3E}">
        <p14:creationId xmlns:p14="http://schemas.microsoft.com/office/powerpoint/2010/main" val="2043684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9BAFA-6F8B-4178-90CF-92B4D55AD7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D52588-A55A-47B4-9BAA-5AD6762532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D6CD5D-1552-4C30-8064-CED8CD9468AB}"/>
              </a:ext>
            </a:extLst>
          </p:cNvPr>
          <p:cNvSpPr>
            <a:spLocks noGrp="1"/>
          </p:cNvSpPr>
          <p:nvPr>
            <p:ph type="dt" sz="half" idx="10"/>
          </p:nvPr>
        </p:nvSpPr>
        <p:spPr/>
        <p:txBody>
          <a:bodyPr/>
          <a:lstStyle/>
          <a:p>
            <a:fld id="{A57F7F06-F127-4329-8EF5-44F49C1FD722}" type="datetimeFigureOut">
              <a:rPr lang="en-US" smtClean="0"/>
              <a:t>4/6/2020</a:t>
            </a:fld>
            <a:endParaRPr lang="en-US" dirty="0"/>
          </a:p>
        </p:txBody>
      </p:sp>
      <p:sp>
        <p:nvSpPr>
          <p:cNvPr id="5" name="Footer Placeholder 4">
            <a:extLst>
              <a:ext uri="{FF2B5EF4-FFF2-40B4-BE49-F238E27FC236}">
                <a16:creationId xmlns:a16="http://schemas.microsoft.com/office/drawing/2014/main" id="{1319B2E1-9363-44F7-8045-D2EF9341E5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010065-F8E5-499C-AD77-994E5B1FFF5C}"/>
              </a:ext>
            </a:extLst>
          </p:cNvPr>
          <p:cNvSpPr>
            <a:spLocks noGrp="1"/>
          </p:cNvSpPr>
          <p:nvPr>
            <p:ph type="sldNum" sz="quarter" idx="12"/>
          </p:nvPr>
        </p:nvSpPr>
        <p:spPr/>
        <p:txBody>
          <a:bodyPr/>
          <a:lstStyle/>
          <a:p>
            <a:fld id="{9F0434EA-5DE3-4D70-870F-C14BD5BE4A14}" type="slidenum">
              <a:rPr lang="en-US" smtClean="0"/>
              <a:t>‹#›</a:t>
            </a:fld>
            <a:endParaRPr lang="en-US" dirty="0"/>
          </a:p>
        </p:txBody>
      </p:sp>
    </p:spTree>
    <p:extLst>
      <p:ext uri="{BB962C8B-B14F-4D97-AF65-F5344CB8AC3E}">
        <p14:creationId xmlns:p14="http://schemas.microsoft.com/office/powerpoint/2010/main" val="3434918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151FE-E3FC-48E4-973A-7EFD8F10F5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B0D9D2-0537-432F-8485-401793233E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548D4C-D55C-4E16-8279-F4F26096C033}"/>
              </a:ext>
            </a:extLst>
          </p:cNvPr>
          <p:cNvSpPr>
            <a:spLocks noGrp="1"/>
          </p:cNvSpPr>
          <p:nvPr>
            <p:ph type="dt" sz="half" idx="10"/>
          </p:nvPr>
        </p:nvSpPr>
        <p:spPr/>
        <p:txBody>
          <a:bodyPr/>
          <a:lstStyle/>
          <a:p>
            <a:fld id="{A57F7F06-F127-4329-8EF5-44F49C1FD722}" type="datetimeFigureOut">
              <a:rPr lang="en-US" smtClean="0"/>
              <a:t>4/6/2020</a:t>
            </a:fld>
            <a:endParaRPr lang="en-US" dirty="0"/>
          </a:p>
        </p:txBody>
      </p:sp>
      <p:sp>
        <p:nvSpPr>
          <p:cNvPr id="5" name="Footer Placeholder 4">
            <a:extLst>
              <a:ext uri="{FF2B5EF4-FFF2-40B4-BE49-F238E27FC236}">
                <a16:creationId xmlns:a16="http://schemas.microsoft.com/office/drawing/2014/main" id="{ACF6CCB5-52C4-40A9-BDBA-F1AD1CE7F7A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BC26FC-1E91-494B-B952-26E9B1BB2EA3}"/>
              </a:ext>
            </a:extLst>
          </p:cNvPr>
          <p:cNvSpPr>
            <a:spLocks noGrp="1"/>
          </p:cNvSpPr>
          <p:nvPr>
            <p:ph type="sldNum" sz="quarter" idx="12"/>
          </p:nvPr>
        </p:nvSpPr>
        <p:spPr/>
        <p:txBody>
          <a:bodyPr/>
          <a:lstStyle/>
          <a:p>
            <a:fld id="{9F0434EA-5DE3-4D70-870F-C14BD5BE4A14}" type="slidenum">
              <a:rPr lang="en-US" smtClean="0"/>
              <a:t>‹#›</a:t>
            </a:fld>
            <a:endParaRPr lang="en-US" dirty="0"/>
          </a:p>
        </p:txBody>
      </p:sp>
    </p:spTree>
    <p:extLst>
      <p:ext uri="{BB962C8B-B14F-4D97-AF65-F5344CB8AC3E}">
        <p14:creationId xmlns:p14="http://schemas.microsoft.com/office/powerpoint/2010/main" val="3568994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071BC-1A97-440D-9E7A-423A9A76CE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93E1D2-7167-427A-8480-C0AF4EEBE4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63472B-6842-439C-926F-CE968696CF17}"/>
              </a:ext>
            </a:extLst>
          </p:cNvPr>
          <p:cNvSpPr>
            <a:spLocks noGrp="1"/>
          </p:cNvSpPr>
          <p:nvPr>
            <p:ph type="dt" sz="half" idx="10"/>
          </p:nvPr>
        </p:nvSpPr>
        <p:spPr/>
        <p:txBody>
          <a:bodyPr/>
          <a:lstStyle/>
          <a:p>
            <a:fld id="{A57F7F06-F127-4329-8EF5-44F49C1FD722}" type="datetimeFigureOut">
              <a:rPr lang="en-US" smtClean="0"/>
              <a:t>4/6/2020</a:t>
            </a:fld>
            <a:endParaRPr lang="en-US" dirty="0"/>
          </a:p>
        </p:txBody>
      </p:sp>
      <p:sp>
        <p:nvSpPr>
          <p:cNvPr id="5" name="Footer Placeholder 4">
            <a:extLst>
              <a:ext uri="{FF2B5EF4-FFF2-40B4-BE49-F238E27FC236}">
                <a16:creationId xmlns:a16="http://schemas.microsoft.com/office/drawing/2014/main" id="{DAB2BF10-74A3-4146-816D-833FC65FBC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2ABC1B-3978-4EDE-B124-B6C820E7C9BF}"/>
              </a:ext>
            </a:extLst>
          </p:cNvPr>
          <p:cNvSpPr>
            <a:spLocks noGrp="1"/>
          </p:cNvSpPr>
          <p:nvPr>
            <p:ph type="sldNum" sz="quarter" idx="12"/>
          </p:nvPr>
        </p:nvSpPr>
        <p:spPr/>
        <p:txBody>
          <a:bodyPr/>
          <a:lstStyle/>
          <a:p>
            <a:fld id="{9F0434EA-5DE3-4D70-870F-C14BD5BE4A14}" type="slidenum">
              <a:rPr lang="en-US" smtClean="0"/>
              <a:t>‹#›</a:t>
            </a:fld>
            <a:endParaRPr lang="en-US" dirty="0"/>
          </a:p>
        </p:txBody>
      </p:sp>
    </p:spTree>
    <p:extLst>
      <p:ext uri="{BB962C8B-B14F-4D97-AF65-F5344CB8AC3E}">
        <p14:creationId xmlns:p14="http://schemas.microsoft.com/office/powerpoint/2010/main" val="4215111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C37F3-2C29-46BD-8692-AF5B5C89C8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91F9DC-7EBF-4584-97BB-15E8DD87E2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D632B4-0BA9-4CAC-B164-BE03DEE165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B386D9-49A9-499D-A8A8-3CEEA455C524}"/>
              </a:ext>
            </a:extLst>
          </p:cNvPr>
          <p:cNvSpPr>
            <a:spLocks noGrp="1"/>
          </p:cNvSpPr>
          <p:nvPr>
            <p:ph type="dt" sz="half" idx="10"/>
          </p:nvPr>
        </p:nvSpPr>
        <p:spPr/>
        <p:txBody>
          <a:bodyPr/>
          <a:lstStyle/>
          <a:p>
            <a:fld id="{A57F7F06-F127-4329-8EF5-44F49C1FD722}" type="datetimeFigureOut">
              <a:rPr lang="en-US" smtClean="0"/>
              <a:t>4/6/2020</a:t>
            </a:fld>
            <a:endParaRPr lang="en-US" dirty="0"/>
          </a:p>
        </p:txBody>
      </p:sp>
      <p:sp>
        <p:nvSpPr>
          <p:cNvPr id="6" name="Footer Placeholder 5">
            <a:extLst>
              <a:ext uri="{FF2B5EF4-FFF2-40B4-BE49-F238E27FC236}">
                <a16:creationId xmlns:a16="http://schemas.microsoft.com/office/drawing/2014/main" id="{15777405-A195-42A7-AB34-595C66ACFC2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F3DC1E-3DC9-497A-BB2A-521ADCF6E9F0}"/>
              </a:ext>
            </a:extLst>
          </p:cNvPr>
          <p:cNvSpPr>
            <a:spLocks noGrp="1"/>
          </p:cNvSpPr>
          <p:nvPr>
            <p:ph type="sldNum" sz="quarter" idx="12"/>
          </p:nvPr>
        </p:nvSpPr>
        <p:spPr/>
        <p:txBody>
          <a:bodyPr/>
          <a:lstStyle/>
          <a:p>
            <a:fld id="{9F0434EA-5DE3-4D70-870F-C14BD5BE4A14}" type="slidenum">
              <a:rPr lang="en-US" smtClean="0"/>
              <a:t>‹#›</a:t>
            </a:fld>
            <a:endParaRPr lang="en-US" dirty="0"/>
          </a:p>
        </p:txBody>
      </p:sp>
    </p:spTree>
    <p:extLst>
      <p:ext uri="{BB962C8B-B14F-4D97-AF65-F5344CB8AC3E}">
        <p14:creationId xmlns:p14="http://schemas.microsoft.com/office/powerpoint/2010/main" val="121777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C5B1F-ECB8-4E8F-A8F5-14376D9E6A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1742E0-5FC0-4F54-A81E-7C6BEF5BB0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DEC7C2-0898-44FD-B594-A6A8AD027B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D37F48-FE02-4FAE-B107-48EB601E49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B1ED4A-40D8-4506-A2F3-0020917C04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26F9C7-1FE8-4C98-AFBA-8AD0864CAD7E}"/>
              </a:ext>
            </a:extLst>
          </p:cNvPr>
          <p:cNvSpPr>
            <a:spLocks noGrp="1"/>
          </p:cNvSpPr>
          <p:nvPr>
            <p:ph type="dt" sz="half" idx="10"/>
          </p:nvPr>
        </p:nvSpPr>
        <p:spPr/>
        <p:txBody>
          <a:bodyPr/>
          <a:lstStyle/>
          <a:p>
            <a:fld id="{A57F7F06-F127-4329-8EF5-44F49C1FD722}" type="datetimeFigureOut">
              <a:rPr lang="en-US" smtClean="0"/>
              <a:t>4/6/2020</a:t>
            </a:fld>
            <a:endParaRPr lang="en-US" dirty="0"/>
          </a:p>
        </p:txBody>
      </p:sp>
      <p:sp>
        <p:nvSpPr>
          <p:cNvPr id="8" name="Footer Placeholder 7">
            <a:extLst>
              <a:ext uri="{FF2B5EF4-FFF2-40B4-BE49-F238E27FC236}">
                <a16:creationId xmlns:a16="http://schemas.microsoft.com/office/drawing/2014/main" id="{D0FE6CAA-DFC1-40D8-AAF4-07AC11A00FC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504C50B-E6E0-4D14-8EE8-02F75A42B67A}"/>
              </a:ext>
            </a:extLst>
          </p:cNvPr>
          <p:cNvSpPr>
            <a:spLocks noGrp="1"/>
          </p:cNvSpPr>
          <p:nvPr>
            <p:ph type="sldNum" sz="quarter" idx="12"/>
          </p:nvPr>
        </p:nvSpPr>
        <p:spPr/>
        <p:txBody>
          <a:bodyPr/>
          <a:lstStyle/>
          <a:p>
            <a:fld id="{9F0434EA-5DE3-4D70-870F-C14BD5BE4A14}" type="slidenum">
              <a:rPr lang="en-US" smtClean="0"/>
              <a:t>‹#›</a:t>
            </a:fld>
            <a:endParaRPr lang="en-US" dirty="0"/>
          </a:p>
        </p:txBody>
      </p:sp>
    </p:spTree>
    <p:extLst>
      <p:ext uri="{BB962C8B-B14F-4D97-AF65-F5344CB8AC3E}">
        <p14:creationId xmlns:p14="http://schemas.microsoft.com/office/powerpoint/2010/main" val="698232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61FF3-E14A-48A4-8072-AC093B9FA2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DFBBCE-69B1-42DD-A5B9-06721E3D2FEE}"/>
              </a:ext>
            </a:extLst>
          </p:cNvPr>
          <p:cNvSpPr>
            <a:spLocks noGrp="1"/>
          </p:cNvSpPr>
          <p:nvPr>
            <p:ph type="dt" sz="half" idx="10"/>
          </p:nvPr>
        </p:nvSpPr>
        <p:spPr/>
        <p:txBody>
          <a:bodyPr/>
          <a:lstStyle/>
          <a:p>
            <a:fld id="{A57F7F06-F127-4329-8EF5-44F49C1FD722}" type="datetimeFigureOut">
              <a:rPr lang="en-US" smtClean="0"/>
              <a:t>4/6/2020</a:t>
            </a:fld>
            <a:endParaRPr lang="en-US" dirty="0"/>
          </a:p>
        </p:txBody>
      </p:sp>
      <p:sp>
        <p:nvSpPr>
          <p:cNvPr id="4" name="Footer Placeholder 3">
            <a:extLst>
              <a:ext uri="{FF2B5EF4-FFF2-40B4-BE49-F238E27FC236}">
                <a16:creationId xmlns:a16="http://schemas.microsoft.com/office/drawing/2014/main" id="{AC932513-AE31-4FB9-AC44-E134820207B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300500E-0071-4D23-BBFD-A4DEB6FED6E5}"/>
              </a:ext>
            </a:extLst>
          </p:cNvPr>
          <p:cNvSpPr>
            <a:spLocks noGrp="1"/>
          </p:cNvSpPr>
          <p:nvPr>
            <p:ph type="sldNum" sz="quarter" idx="12"/>
          </p:nvPr>
        </p:nvSpPr>
        <p:spPr/>
        <p:txBody>
          <a:bodyPr/>
          <a:lstStyle/>
          <a:p>
            <a:fld id="{9F0434EA-5DE3-4D70-870F-C14BD5BE4A14}" type="slidenum">
              <a:rPr lang="en-US" smtClean="0"/>
              <a:t>‹#›</a:t>
            </a:fld>
            <a:endParaRPr lang="en-US" dirty="0"/>
          </a:p>
        </p:txBody>
      </p:sp>
    </p:spTree>
    <p:extLst>
      <p:ext uri="{BB962C8B-B14F-4D97-AF65-F5344CB8AC3E}">
        <p14:creationId xmlns:p14="http://schemas.microsoft.com/office/powerpoint/2010/main" val="2613960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178DBD-A984-4692-B1DA-AE453DA977F6}"/>
              </a:ext>
            </a:extLst>
          </p:cNvPr>
          <p:cNvSpPr>
            <a:spLocks noGrp="1"/>
          </p:cNvSpPr>
          <p:nvPr>
            <p:ph type="dt" sz="half" idx="10"/>
          </p:nvPr>
        </p:nvSpPr>
        <p:spPr/>
        <p:txBody>
          <a:bodyPr/>
          <a:lstStyle/>
          <a:p>
            <a:fld id="{A57F7F06-F127-4329-8EF5-44F49C1FD722}" type="datetimeFigureOut">
              <a:rPr lang="en-US" smtClean="0"/>
              <a:t>4/6/2020</a:t>
            </a:fld>
            <a:endParaRPr lang="en-US" dirty="0"/>
          </a:p>
        </p:txBody>
      </p:sp>
      <p:sp>
        <p:nvSpPr>
          <p:cNvPr id="3" name="Footer Placeholder 2">
            <a:extLst>
              <a:ext uri="{FF2B5EF4-FFF2-40B4-BE49-F238E27FC236}">
                <a16:creationId xmlns:a16="http://schemas.microsoft.com/office/drawing/2014/main" id="{4EB2C51D-FAFE-48E7-B0C2-8DD8BD1A75C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36DE16E-2E12-4BFE-8D26-A1874D1DDD56}"/>
              </a:ext>
            </a:extLst>
          </p:cNvPr>
          <p:cNvSpPr>
            <a:spLocks noGrp="1"/>
          </p:cNvSpPr>
          <p:nvPr>
            <p:ph type="sldNum" sz="quarter" idx="12"/>
          </p:nvPr>
        </p:nvSpPr>
        <p:spPr/>
        <p:txBody>
          <a:bodyPr/>
          <a:lstStyle/>
          <a:p>
            <a:fld id="{9F0434EA-5DE3-4D70-870F-C14BD5BE4A14}" type="slidenum">
              <a:rPr lang="en-US" smtClean="0"/>
              <a:t>‹#›</a:t>
            </a:fld>
            <a:endParaRPr lang="en-US" dirty="0"/>
          </a:p>
        </p:txBody>
      </p:sp>
    </p:spTree>
    <p:extLst>
      <p:ext uri="{BB962C8B-B14F-4D97-AF65-F5344CB8AC3E}">
        <p14:creationId xmlns:p14="http://schemas.microsoft.com/office/powerpoint/2010/main" val="1576466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B1FA6-1307-4A4F-91A2-CFFC90C41A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136E25-498A-4F42-92B0-98C10790B3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16BFA0-BD1E-4F5B-82AD-31BAFDFD0D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5FC64-DD0B-4CE1-A151-9643290F8DA4}"/>
              </a:ext>
            </a:extLst>
          </p:cNvPr>
          <p:cNvSpPr>
            <a:spLocks noGrp="1"/>
          </p:cNvSpPr>
          <p:nvPr>
            <p:ph type="dt" sz="half" idx="10"/>
          </p:nvPr>
        </p:nvSpPr>
        <p:spPr/>
        <p:txBody>
          <a:bodyPr/>
          <a:lstStyle/>
          <a:p>
            <a:fld id="{A57F7F06-F127-4329-8EF5-44F49C1FD722}" type="datetimeFigureOut">
              <a:rPr lang="en-US" smtClean="0"/>
              <a:t>4/6/2020</a:t>
            </a:fld>
            <a:endParaRPr lang="en-US" dirty="0"/>
          </a:p>
        </p:txBody>
      </p:sp>
      <p:sp>
        <p:nvSpPr>
          <p:cNvPr id="6" name="Footer Placeholder 5">
            <a:extLst>
              <a:ext uri="{FF2B5EF4-FFF2-40B4-BE49-F238E27FC236}">
                <a16:creationId xmlns:a16="http://schemas.microsoft.com/office/drawing/2014/main" id="{97850736-18C8-4F55-B8E7-1CF49CA1A78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05A091F-9E2C-4E77-926A-5E6458B70A14}"/>
              </a:ext>
            </a:extLst>
          </p:cNvPr>
          <p:cNvSpPr>
            <a:spLocks noGrp="1"/>
          </p:cNvSpPr>
          <p:nvPr>
            <p:ph type="sldNum" sz="quarter" idx="12"/>
          </p:nvPr>
        </p:nvSpPr>
        <p:spPr/>
        <p:txBody>
          <a:bodyPr/>
          <a:lstStyle/>
          <a:p>
            <a:fld id="{9F0434EA-5DE3-4D70-870F-C14BD5BE4A14}" type="slidenum">
              <a:rPr lang="en-US" smtClean="0"/>
              <a:t>‹#›</a:t>
            </a:fld>
            <a:endParaRPr lang="en-US" dirty="0"/>
          </a:p>
        </p:txBody>
      </p:sp>
    </p:spTree>
    <p:extLst>
      <p:ext uri="{BB962C8B-B14F-4D97-AF65-F5344CB8AC3E}">
        <p14:creationId xmlns:p14="http://schemas.microsoft.com/office/powerpoint/2010/main" val="107736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410B17-2ACE-4C5F-A1DE-49F4E587FFC9}"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38CBC-7D8E-43AD-8B69-5BCD2003D911}" type="slidenum">
              <a:rPr lang="en-US" smtClean="0"/>
              <a:t>‹#›</a:t>
            </a:fld>
            <a:endParaRPr lang="en-US"/>
          </a:p>
        </p:txBody>
      </p:sp>
    </p:spTree>
    <p:extLst>
      <p:ext uri="{BB962C8B-B14F-4D97-AF65-F5344CB8AC3E}">
        <p14:creationId xmlns:p14="http://schemas.microsoft.com/office/powerpoint/2010/main" val="1550119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CE305-0149-4C20-A743-36D4B51249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48948B-3562-44BE-A04F-68CB666E29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2A71BBD-A0F0-4B11-B599-F9D703EB82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F49402-8817-4922-AD21-9D344BA75E78}"/>
              </a:ext>
            </a:extLst>
          </p:cNvPr>
          <p:cNvSpPr>
            <a:spLocks noGrp="1"/>
          </p:cNvSpPr>
          <p:nvPr>
            <p:ph type="dt" sz="half" idx="10"/>
          </p:nvPr>
        </p:nvSpPr>
        <p:spPr/>
        <p:txBody>
          <a:bodyPr/>
          <a:lstStyle/>
          <a:p>
            <a:fld id="{A57F7F06-F127-4329-8EF5-44F49C1FD722}" type="datetimeFigureOut">
              <a:rPr lang="en-US" smtClean="0"/>
              <a:t>4/6/2020</a:t>
            </a:fld>
            <a:endParaRPr lang="en-US" dirty="0"/>
          </a:p>
        </p:txBody>
      </p:sp>
      <p:sp>
        <p:nvSpPr>
          <p:cNvPr id="6" name="Footer Placeholder 5">
            <a:extLst>
              <a:ext uri="{FF2B5EF4-FFF2-40B4-BE49-F238E27FC236}">
                <a16:creationId xmlns:a16="http://schemas.microsoft.com/office/drawing/2014/main" id="{312DE168-32BC-4523-896E-B24F6FC9A43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50C5E6-5539-4EB8-8026-32D1EF64A5B8}"/>
              </a:ext>
            </a:extLst>
          </p:cNvPr>
          <p:cNvSpPr>
            <a:spLocks noGrp="1"/>
          </p:cNvSpPr>
          <p:nvPr>
            <p:ph type="sldNum" sz="quarter" idx="12"/>
          </p:nvPr>
        </p:nvSpPr>
        <p:spPr/>
        <p:txBody>
          <a:bodyPr/>
          <a:lstStyle/>
          <a:p>
            <a:fld id="{9F0434EA-5DE3-4D70-870F-C14BD5BE4A14}" type="slidenum">
              <a:rPr lang="en-US" smtClean="0"/>
              <a:t>‹#›</a:t>
            </a:fld>
            <a:endParaRPr lang="en-US" dirty="0"/>
          </a:p>
        </p:txBody>
      </p:sp>
    </p:spTree>
    <p:extLst>
      <p:ext uri="{BB962C8B-B14F-4D97-AF65-F5344CB8AC3E}">
        <p14:creationId xmlns:p14="http://schemas.microsoft.com/office/powerpoint/2010/main" val="1439906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9EC9F-3DFC-441D-9102-65AD4300B4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F266CF-9E11-49AC-953E-E705157C9C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A03D14-E6BB-48F8-8173-0881C44882EF}"/>
              </a:ext>
            </a:extLst>
          </p:cNvPr>
          <p:cNvSpPr>
            <a:spLocks noGrp="1"/>
          </p:cNvSpPr>
          <p:nvPr>
            <p:ph type="dt" sz="half" idx="10"/>
          </p:nvPr>
        </p:nvSpPr>
        <p:spPr/>
        <p:txBody>
          <a:bodyPr/>
          <a:lstStyle/>
          <a:p>
            <a:fld id="{A57F7F06-F127-4329-8EF5-44F49C1FD722}" type="datetimeFigureOut">
              <a:rPr lang="en-US" smtClean="0"/>
              <a:t>4/6/2020</a:t>
            </a:fld>
            <a:endParaRPr lang="en-US" dirty="0"/>
          </a:p>
        </p:txBody>
      </p:sp>
      <p:sp>
        <p:nvSpPr>
          <p:cNvPr id="5" name="Footer Placeholder 4">
            <a:extLst>
              <a:ext uri="{FF2B5EF4-FFF2-40B4-BE49-F238E27FC236}">
                <a16:creationId xmlns:a16="http://schemas.microsoft.com/office/drawing/2014/main" id="{1BD24946-9EE4-4D1D-AD18-A51143B0F3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C8B4F2-94F0-4EE0-8065-AF1E2CDF0BAD}"/>
              </a:ext>
            </a:extLst>
          </p:cNvPr>
          <p:cNvSpPr>
            <a:spLocks noGrp="1"/>
          </p:cNvSpPr>
          <p:nvPr>
            <p:ph type="sldNum" sz="quarter" idx="12"/>
          </p:nvPr>
        </p:nvSpPr>
        <p:spPr/>
        <p:txBody>
          <a:bodyPr/>
          <a:lstStyle/>
          <a:p>
            <a:fld id="{9F0434EA-5DE3-4D70-870F-C14BD5BE4A14}" type="slidenum">
              <a:rPr lang="en-US" smtClean="0"/>
              <a:t>‹#›</a:t>
            </a:fld>
            <a:endParaRPr lang="en-US" dirty="0"/>
          </a:p>
        </p:txBody>
      </p:sp>
    </p:spTree>
    <p:extLst>
      <p:ext uri="{BB962C8B-B14F-4D97-AF65-F5344CB8AC3E}">
        <p14:creationId xmlns:p14="http://schemas.microsoft.com/office/powerpoint/2010/main" val="3810796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545F72-4EE7-4708-AD8B-EA335AF39E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20AA8C-F7ED-463C-B37E-804BB77CCD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905049-1182-43C1-8025-73DC520AB942}"/>
              </a:ext>
            </a:extLst>
          </p:cNvPr>
          <p:cNvSpPr>
            <a:spLocks noGrp="1"/>
          </p:cNvSpPr>
          <p:nvPr>
            <p:ph type="dt" sz="half" idx="10"/>
          </p:nvPr>
        </p:nvSpPr>
        <p:spPr/>
        <p:txBody>
          <a:bodyPr/>
          <a:lstStyle/>
          <a:p>
            <a:fld id="{A57F7F06-F127-4329-8EF5-44F49C1FD722}" type="datetimeFigureOut">
              <a:rPr lang="en-US" smtClean="0"/>
              <a:t>4/6/2020</a:t>
            </a:fld>
            <a:endParaRPr lang="en-US" dirty="0"/>
          </a:p>
        </p:txBody>
      </p:sp>
      <p:sp>
        <p:nvSpPr>
          <p:cNvPr id="5" name="Footer Placeholder 4">
            <a:extLst>
              <a:ext uri="{FF2B5EF4-FFF2-40B4-BE49-F238E27FC236}">
                <a16:creationId xmlns:a16="http://schemas.microsoft.com/office/drawing/2014/main" id="{6647BC32-92B5-403A-B709-A2C70215ED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8B6AAD-3438-4142-9225-13F365D0CCD3}"/>
              </a:ext>
            </a:extLst>
          </p:cNvPr>
          <p:cNvSpPr>
            <a:spLocks noGrp="1"/>
          </p:cNvSpPr>
          <p:nvPr>
            <p:ph type="sldNum" sz="quarter" idx="12"/>
          </p:nvPr>
        </p:nvSpPr>
        <p:spPr/>
        <p:txBody>
          <a:bodyPr/>
          <a:lstStyle/>
          <a:p>
            <a:fld id="{9F0434EA-5DE3-4D70-870F-C14BD5BE4A14}" type="slidenum">
              <a:rPr lang="en-US" smtClean="0"/>
              <a:t>‹#›</a:t>
            </a:fld>
            <a:endParaRPr lang="en-US" dirty="0"/>
          </a:p>
        </p:txBody>
      </p:sp>
    </p:spTree>
    <p:extLst>
      <p:ext uri="{BB962C8B-B14F-4D97-AF65-F5344CB8AC3E}">
        <p14:creationId xmlns:p14="http://schemas.microsoft.com/office/powerpoint/2010/main" val="3062267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410B17-2ACE-4C5F-A1DE-49F4E587FFC9}"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38CBC-7D8E-43AD-8B69-5BCD2003D911}" type="slidenum">
              <a:rPr lang="en-US" smtClean="0"/>
              <a:t>‹#›</a:t>
            </a:fld>
            <a:endParaRPr lang="en-US"/>
          </a:p>
        </p:txBody>
      </p:sp>
    </p:spTree>
    <p:extLst>
      <p:ext uri="{BB962C8B-B14F-4D97-AF65-F5344CB8AC3E}">
        <p14:creationId xmlns:p14="http://schemas.microsoft.com/office/powerpoint/2010/main" val="3235444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410B17-2ACE-4C5F-A1DE-49F4E587FFC9}"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38CBC-7D8E-43AD-8B69-5BCD2003D911}" type="slidenum">
              <a:rPr lang="en-US" smtClean="0"/>
              <a:t>‹#›</a:t>
            </a:fld>
            <a:endParaRPr lang="en-US"/>
          </a:p>
        </p:txBody>
      </p:sp>
    </p:spTree>
    <p:extLst>
      <p:ext uri="{BB962C8B-B14F-4D97-AF65-F5344CB8AC3E}">
        <p14:creationId xmlns:p14="http://schemas.microsoft.com/office/powerpoint/2010/main" val="4194482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410B17-2ACE-4C5F-A1DE-49F4E587FFC9}" type="datetimeFigureOut">
              <a:rPr lang="en-US" smtClean="0"/>
              <a:t>4/6/2020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238CBC-7D8E-43AD-8B69-5BCD2003D911}" type="slidenum">
              <a:rPr lang="en-US" smtClean="0"/>
              <a:t>‹#›</a:t>
            </a:fld>
            <a:endParaRPr lang="en-US"/>
          </a:p>
        </p:txBody>
      </p:sp>
    </p:spTree>
    <p:extLst>
      <p:ext uri="{BB962C8B-B14F-4D97-AF65-F5344CB8AC3E}">
        <p14:creationId xmlns:p14="http://schemas.microsoft.com/office/powerpoint/2010/main" val="4059506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410B17-2ACE-4C5F-A1DE-49F4E587FFC9}" type="datetimeFigureOut">
              <a:rPr lang="en-US" smtClean="0"/>
              <a:t>4/6/2020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238CBC-7D8E-43AD-8B69-5BCD2003D911}" type="slidenum">
              <a:rPr lang="en-US" smtClean="0"/>
              <a:t>‹#›</a:t>
            </a:fld>
            <a:endParaRPr lang="en-US"/>
          </a:p>
        </p:txBody>
      </p:sp>
    </p:spTree>
    <p:extLst>
      <p:ext uri="{BB962C8B-B14F-4D97-AF65-F5344CB8AC3E}">
        <p14:creationId xmlns:p14="http://schemas.microsoft.com/office/powerpoint/2010/main" val="1481782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410B17-2ACE-4C5F-A1DE-49F4E587FFC9}" type="datetimeFigureOut">
              <a:rPr lang="en-US" smtClean="0"/>
              <a:t>4/6/2020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238CBC-7D8E-43AD-8B69-5BCD2003D911}" type="slidenum">
              <a:rPr lang="en-US" smtClean="0"/>
              <a:t>‹#›</a:t>
            </a:fld>
            <a:endParaRPr lang="en-US"/>
          </a:p>
        </p:txBody>
      </p:sp>
    </p:spTree>
    <p:extLst>
      <p:ext uri="{BB962C8B-B14F-4D97-AF65-F5344CB8AC3E}">
        <p14:creationId xmlns:p14="http://schemas.microsoft.com/office/powerpoint/2010/main" val="3084709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410B17-2ACE-4C5F-A1DE-49F4E587FFC9}"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38CBC-7D8E-43AD-8B69-5BCD2003D911}" type="slidenum">
              <a:rPr lang="en-US" smtClean="0"/>
              <a:t>‹#›</a:t>
            </a:fld>
            <a:endParaRPr lang="en-US"/>
          </a:p>
        </p:txBody>
      </p:sp>
    </p:spTree>
    <p:extLst>
      <p:ext uri="{BB962C8B-B14F-4D97-AF65-F5344CB8AC3E}">
        <p14:creationId xmlns:p14="http://schemas.microsoft.com/office/powerpoint/2010/main" val="3452235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410B17-2ACE-4C5F-A1DE-49F4E587FFC9}"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38CBC-7D8E-43AD-8B69-5BCD2003D911}" type="slidenum">
              <a:rPr lang="en-US" smtClean="0"/>
              <a:t>‹#›</a:t>
            </a:fld>
            <a:endParaRPr lang="en-US"/>
          </a:p>
        </p:txBody>
      </p:sp>
    </p:spTree>
    <p:extLst>
      <p:ext uri="{BB962C8B-B14F-4D97-AF65-F5344CB8AC3E}">
        <p14:creationId xmlns:p14="http://schemas.microsoft.com/office/powerpoint/2010/main" val="3917686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410B17-2ACE-4C5F-A1DE-49F4E587FFC9}" type="datetimeFigureOut">
              <a:rPr lang="en-US" smtClean="0"/>
              <a:t>4/6/2020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238CBC-7D8E-43AD-8B69-5BCD2003D911}" type="slidenum">
              <a:rPr lang="en-US" smtClean="0"/>
              <a:t>‹#›</a:t>
            </a:fld>
            <a:endParaRPr lang="en-US"/>
          </a:p>
        </p:txBody>
      </p:sp>
    </p:spTree>
    <p:extLst>
      <p:ext uri="{BB962C8B-B14F-4D97-AF65-F5344CB8AC3E}">
        <p14:creationId xmlns:p14="http://schemas.microsoft.com/office/powerpoint/2010/main" val="3576959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C325AF-424E-452E-9E3F-D5751CE5B8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33744E-1814-4E6B-971C-256E27532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D18653-DE49-406D-915A-58E80DA7BD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7F7F06-F127-4329-8EF5-44F49C1FD722}" type="datetimeFigureOut">
              <a:rPr lang="en-US" smtClean="0"/>
              <a:t>4/6/2020</a:t>
            </a:fld>
            <a:endParaRPr lang="en-US" dirty="0"/>
          </a:p>
        </p:txBody>
      </p:sp>
      <p:sp>
        <p:nvSpPr>
          <p:cNvPr id="5" name="Footer Placeholder 4">
            <a:extLst>
              <a:ext uri="{FF2B5EF4-FFF2-40B4-BE49-F238E27FC236}">
                <a16:creationId xmlns:a16="http://schemas.microsoft.com/office/drawing/2014/main" id="{ECDA4021-103F-4C51-A2A9-A237DB6A7B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D544FE8-FB23-4CDD-9F04-FE1E74A2CA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0434EA-5DE3-4D70-870F-C14BD5BE4A14}" type="slidenum">
              <a:rPr lang="en-US" smtClean="0"/>
              <a:t>‹#›</a:t>
            </a:fld>
            <a:endParaRPr lang="en-US" dirty="0"/>
          </a:p>
        </p:txBody>
      </p:sp>
    </p:spTree>
    <p:extLst>
      <p:ext uri="{BB962C8B-B14F-4D97-AF65-F5344CB8AC3E}">
        <p14:creationId xmlns:p14="http://schemas.microsoft.com/office/powerpoint/2010/main" val="1261280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c.gov/coronavirus/2019-ncov/index.html" TargetMode="External"/><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hyperlink" Target="https://www.osha.gov/SLTC/covid-19/"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jpe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cdc.gov/coronavirus/2019-ncov/community/guidance-business-response.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cdc.gov/coronavirus/2019-ncov/php/risk-assessment.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cdc.gov/coronavirus/2019-ncov/if-you-are-sick/index.html" TargetMode="External"/><Relationship Id="rId7" Type="http://schemas.openxmlformats.org/officeDocument/2006/relationships/hyperlink" Target="https://www.cdc.gov/handwashing/materials.html" TargetMode="External"/><Relationship Id="rId2" Type="http://schemas.openxmlformats.org/officeDocument/2006/relationships/hyperlink" Target="https://www.cdc.gov/coronavirus/2019-ncov/prepare/prevention.html" TargetMode="External"/><Relationship Id="rId1" Type="http://schemas.openxmlformats.org/officeDocument/2006/relationships/slideLayout" Target="../slideLayouts/slideLayout2.xml"/><Relationship Id="rId6" Type="http://schemas.openxmlformats.org/officeDocument/2006/relationships/hyperlink" Target="https://www.cdc.gov/healthywater/hygiene/etiquette/coughing_sneezing.html" TargetMode="External"/><Relationship Id="rId5" Type="http://schemas.openxmlformats.org/officeDocument/2006/relationships/hyperlink" Target="https://www.cdc.gov/nonpharmaceutical-interventions/tools-resources/educational-materials.html" TargetMode="External"/><Relationship Id="rId4" Type="http://schemas.openxmlformats.org/officeDocument/2006/relationships/hyperlink" Target="https://www.cdc.gov/coronavirus/2019-ncov/faq.html"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cdc.gov/handwashing/when-how-handwashing.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cdc.gov/coronavirus/2019-ncov/prepare/cleaning-disinfection.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cdc.gov/healthywater/hygiene/etiquette/coughing_sneezing.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s://files.constantcontact.com/ee204240601/db324883-6723-43c2-a933-a5e50d5cd36e.pdf" TargetMode="External"/><Relationship Id="rId3" Type="http://schemas.openxmlformats.org/officeDocument/2006/relationships/hyperlink" Target="http://www.cdc.gov/coronavirus/2019-ncov" TargetMode="External"/><Relationship Id="rId7" Type="http://schemas.openxmlformats.org/officeDocument/2006/relationships/hyperlink" Target="https://www.who.int/emergencies/diseases/novel-coronavirus-2019/events-as-they-happen" TargetMode="External"/><Relationship Id="rId2" Type="http://schemas.openxmlformats.org/officeDocument/2006/relationships/hyperlink" Target="https://kmlctforg-my.sharepoint.com/personal/rsmith_ncatf_org/Documents/ACTION%20ITEMS.%20MISC%20NOTES/2020.03.27%20COVID-19%20Job%20Site%20Protocol%20EASRCC%20GBCA.PDF" TargetMode="External"/><Relationship Id="rId1" Type="http://schemas.openxmlformats.org/officeDocument/2006/relationships/slideLayout" Target="../slideLayouts/slideLayout2.xml"/><Relationship Id="rId6" Type="http://schemas.openxmlformats.org/officeDocument/2006/relationships/hyperlink" Target="https://www.osha.gov/Publications/OSHAFS-3747.pdf" TargetMode="External"/><Relationship Id="rId5" Type="http://schemas.openxmlformats.org/officeDocument/2006/relationships/hyperlink" Target="http://www.osha.gov/Publications/OSHA3990.pdf" TargetMode="External"/><Relationship Id="rId4" Type="http://schemas.openxmlformats.org/officeDocument/2006/relationships/hyperlink" Target="http://www.cdc.gov/coronavirus/2019-ncov/community/guidance-businessresponse.Html" TargetMode="External"/><Relationship Id="rId9" Type="http://schemas.openxmlformats.org/officeDocument/2006/relationships/hyperlink" Target="http://www.cdc.gov/niosh/emres/2019_ncov.html"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custDataLst>
              <p:tags r:id="rId1"/>
            </p:custDataLst>
          </p:nvPr>
        </p:nvSpPr>
        <p:spPr>
          <a:xfrm>
            <a:off x="64975" y="502836"/>
            <a:ext cx="12127025" cy="14423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prstClr val="white"/>
              </a:solidFill>
              <a:effectLst/>
              <a:uLnTx/>
              <a:uFillTx/>
              <a:latin typeface="BankGothic Md BT" panose="020B0807020203060204" pitchFamily="34" charset="0"/>
              <a:ea typeface="+mn-ea"/>
              <a:cs typeface="+mn-cs"/>
            </a:endParaRPr>
          </a:p>
        </p:txBody>
      </p:sp>
      <p:sp>
        <p:nvSpPr>
          <p:cNvPr id="2" name="Rectangle 1"/>
          <p:cNvSpPr/>
          <p:nvPr>
            <p:custDataLst>
              <p:tags r:id="rId2"/>
            </p:custDataLst>
          </p:nvPr>
        </p:nvSpPr>
        <p:spPr>
          <a:xfrm>
            <a:off x="0" y="-35796"/>
            <a:ext cx="12192000" cy="201999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solidFill>
                <a:effectLst/>
                <a:uLnTx/>
                <a:uFillTx/>
                <a:latin typeface="Arial Black" panose="020B0A04020102020204" pitchFamily="34" charset="0"/>
                <a:ea typeface="+mn-ea"/>
                <a:cs typeface="+mn-cs"/>
              </a:rPr>
              <a:t>                                      </a:t>
            </a:r>
            <a:r>
              <a:rPr kumimoji="0" lang="en-US" sz="2800" b="1" i="0" u="none" strike="noStrike" kern="1200" cap="none" spc="0" normalizeH="0" baseline="0" noProof="0" dirty="0">
                <a:ln>
                  <a:noFill/>
                </a:ln>
                <a:solidFill>
                  <a:srgbClr val="ED7D31"/>
                </a:solidFill>
                <a:effectLst/>
                <a:uLnTx/>
                <a:uFillTx/>
                <a:latin typeface="Arial Black" panose="020B0A04020102020204" pitchFamily="34" charset="0"/>
                <a:ea typeface="+mn-ea"/>
                <a:cs typeface="+mn-cs"/>
              </a:rPr>
              <a:t> </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401311" y="459999"/>
            <a:ext cx="2632995" cy="955268"/>
          </a:xfrm>
          <a:prstGeom prst="rect">
            <a:avLst/>
          </a:prstGeom>
        </p:spPr>
      </p:pic>
      <p:sp>
        <p:nvSpPr>
          <p:cNvPr id="3" name="Rectangle 2"/>
          <p:cNvSpPr/>
          <p:nvPr>
            <p:custDataLst>
              <p:tags r:id="rId4"/>
            </p:custDataLst>
          </p:nvPr>
        </p:nvSpPr>
        <p:spPr>
          <a:xfrm>
            <a:off x="-270493" y="1482413"/>
            <a:ext cx="2632995" cy="340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sp>
        <p:nvSpPr>
          <p:cNvPr id="6" name="Rectangle 5"/>
          <p:cNvSpPr/>
          <p:nvPr>
            <p:custDataLst>
              <p:tags r:id="rId5"/>
            </p:custDataLst>
          </p:nvPr>
        </p:nvSpPr>
        <p:spPr>
          <a:xfrm>
            <a:off x="3316778" y="-35796"/>
            <a:ext cx="8875222" cy="204747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4">
                    <a:lumMod val="60000"/>
                    <a:lumOff val="40000"/>
                  </a:schemeClr>
                </a:solidFill>
                <a:latin typeface="Arial Black" panose="020B0A04020102020204" pitchFamily="34" charset="0"/>
              </a:rPr>
              <a:t>COVID-19 </a:t>
            </a:r>
            <a:r>
              <a:rPr lang="en-US" sz="4000">
                <a:solidFill>
                  <a:schemeClr val="accent4">
                    <a:lumMod val="60000"/>
                    <a:lumOff val="40000"/>
                  </a:schemeClr>
                </a:solidFill>
                <a:latin typeface="Arial Black" panose="020B0A04020102020204" pitchFamily="34" charset="0"/>
              </a:rPr>
              <a:t>Preparedness Qualification </a:t>
            </a:r>
            <a:endParaRPr lang="en-US" sz="4000" dirty="0">
              <a:solidFill>
                <a:schemeClr val="accent4">
                  <a:lumMod val="60000"/>
                  <a:lumOff val="40000"/>
                </a:schemeClr>
              </a:solidFill>
              <a:latin typeface="Arial Black" panose="020B0A04020102020204" pitchFamily="34" charset="0"/>
            </a:endParaRPr>
          </a:p>
        </p:txBody>
      </p:sp>
    </p:spTree>
    <p:extLst>
      <p:ext uri="{BB962C8B-B14F-4D97-AF65-F5344CB8AC3E}">
        <p14:creationId xmlns:p14="http://schemas.microsoft.com/office/powerpoint/2010/main" val="2620750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ACC994-04C9-4B5A-BBDD-EBA859580E31}"/>
              </a:ext>
            </a:extLst>
          </p:cNvPr>
          <p:cNvSpPr>
            <a:spLocks noGrp="1"/>
          </p:cNvSpPr>
          <p:nvPr>
            <p:ph type="title"/>
          </p:nvPr>
        </p:nvSpPr>
        <p:spPr>
          <a:xfrm>
            <a:off x="833001" y="365125"/>
            <a:ext cx="10515598" cy="1325563"/>
          </a:xfrm>
        </p:spPr>
        <p:txBody>
          <a:bodyPr>
            <a:normAutofit/>
          </a:bodyPr>
          <a:lstStyle/>
          <a:p>
            <a:r>
              <a:rPr lang="en-US" b="1" dirty="0">
                <a:solidFill>
                  <a:schemeClr val="accent4">
                    <a:lumMod val="60000"/>
                    <a:lumOff val="40000"/>
                  </a:schemeClr>
                </a:solidFill>
                <a:latin typeface="Arial Black" panose="020B0A04020102020204" pitchFamily="34" charset="0"/>
              </a:rPr>
              <a:t>INTRODUCTION</a:t>
            </a:r>
          </a:p>
        </p:txBody>
      </p:sp>
      <p:sp>
        <p:nvSpPr>
          <p:cNvPr id="3" name="Content Placeholder 2">
            <a:extLst>
              <a:ext uri="{FF2B5EF4-FFF2-40B4-BE49-F238E27FC236}">
                <a16:creationId xmlns:a16="http://schemas.microsoft.com/office/drawing/2014/main" id="{4979C786-40D9-4860-A975-7280E0F679D1}"/>
              </a:ext>
            </a:extLst>
          </p:cNvPr>
          <p:cNvSpPr>
            <a:spLocks noGrp="1"/>
          </p:cNvSpPr>
          <p:nvPr>
            <p:ph idx="1"/>
          </p:nvPr>
        </p:nvSpPr>
        <p:spPr>
          <a:xfrm>
            <a:off x="838201" y="2022601"/>
            <a:ext cx="10515598" cy="4154361"/>
          </a:xfrm>
        </p:spPr>
        <p:txBody>
          <a:bodyPr>
            <a:normAutofit/>
          </a:bodyPr>
          <a:lstStyle/>
          <a:p>
            <a:r>
              <a:rPr lang="en-US" sz="2400" dirty="0"/>
              <a:t>To reduce the impact of COVID-19 outbreak conditions on businesses, workers, customers, and the public, it is important for all employers to plan now for COVID-19. </a:t>
            </a:r>
          </a:p>
          <a:p>
            <a:r>
              <a:rPr lang="en-US" sz="2400" dirty="0"/>
              <a:t>For employers who have already planned for influenza pandemics, planning for COVID-19 may involve updating plans to address the specific exposure risks, sources of exposure, routes of transmission, and other unique characteristics of SARS-CoV-2 (i.e., compared to pandemic influenza viruses</a:t>
            </a:r>
            <a:r>
              <a:rPr lang="en-US" sz="2400" b="1" dirty="0"/>
              <a:t>.</a:t>
            </a:r>
          </a:p>
          <a:p>
            <a:pPr marL="0" indent="0">
              <a:buNone/>
            </a:pPr>
            <a:endParaRPr lang="en-US" sz="2400"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176382041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CC994-04C9-4B5A-BBDD-EBA859580E31}"/>
              </a:ext>
            </a:extLst>
          </p:cNvPr>
          <p:cNvSpPr>
            <a:spLocks noGrp="1"/>
          </p:cNvSpPr>
          <p:nvPr>
            <p:ph type="title"/>
          </p:nvPr>
        </p:nvSpPr>
        <p:spPr/>
        <p:txBody>
          <a:bodyPr>
            <a:normAutofit/>
          </a:bodyPr>
          <a:lstStyle/>
          <a:p>
            <a:r>
              <a:rPr lang="en-US" b="1" dirty="0">
                <a:solidFill>
                  <a:schemeClr val="accent4">
                    <a:lumMod val="60000"/>
                    <a:lumOff val="40000"/>
                  </a:schemeClr>
                </a:solidFill>
                <a:latin typeface="Arial Black" panose="020B0A04020102020204" pitchFamily="34" charset="0"/>
              </a:rPr>
              <a:t>INTRODUCTION</a:t>
            </a:r>
          </a:p>
        </p:txBody>
      </p:sp>
      <p:sp>
        <p:nvSpPr>
          <p:cNvPr id="4" name="Content Placeholder 3">
            <a:extLst>
              <a:ext uri="{FF2B5EF4-FFF2-40B4-BE49-F238E27FC236}">
                <a16:creationId xmlns:a16="http://schemas.microsoft.com/office/drawing/2014/main" id="{8B42C89A-1B8D-447F-AE93-8B2ECBB281AC}"/>
              </a:ext>
            </a:extLst>
          </p:cNvPr>
          <p:cNvSpPr>
            <a:spLocks noGrp="1"/>
          </p:cNvSpPr>
          <p:nvPr>
            <p:ph sz="half" idx="1"/>
          </p:nvPr>
        </p:nvSpPr>
        <p:spPr/>
        <p:txBody>
          <a:bodyPr>
            <a:normAutofit lnSpcReduction="10000"/>
          </a:bodyPr>
          <a:lstStyle/>
          <a:p>
            <a:r>
              <a:rPr lang="en-US" sz="2400" dirty="0"/>
              <a:t>Employers who have not prepared for pandemic events should prepare themselves and their workers as far in advance as possible of potentially worsening outbreak conditions. </a:t>
            </a:r>
          </a:p>
          <a:p>
            <a:r>
              <a:rPr lang="en-US" sz="2400" dirty="0"/>
              <a:t>Lack of continuity planning can result in a cascade of failures as employers attempt to address challenges of COVID-19 with insufficient resources and workers who might not be adequately trained for jobs they may have to perform under pandemic conditions</a:t>
            </a:r>
            <a:r>
              <a:rPr lang="en-US" sz="2400" b="1" dirty="0"/>
              <a:t>.</a:t>
            </a:r>
          </a:p>
          <a:p>
            <a:pPr marL="0" indent="0">
              <a:buNone/>
            </a:pPr>
            <a:endParaRPr lang="en-US" sz="2400" dirty="0">
              <a:latin typeface="Arial Black" panose="020B0A04020102020204" pitchFamily="34" charset="0"/>
            </a:endParaRPr>
          </a:p>
        </p:txBody>
      </p:sp>
      <p:pic>
        <p:nvPicPr>
          <p:cNvPr id="3" name="Content Placeholder 2">
            <a:extLst>
              <a:ext uri="{FF2B5EF4-FFF2-40B4-BE49-F238E27FC236}">
                <a16:creationId xmlns:a16="http://schemas.microsoft.com/office/drawing/2014/main" id="{A46D2349-F9A7-4704-B541-8931AA429587}"/>
              </a:ext>
            </a:extLst>
          </p:cNvPr>
          <p:cNvPicPr>
            <a:picLocks noGrp="1" noChangeAspect="1"/>
          </p:cNvPicPr>
          <p:nvPr>
            <p:ph sz="half" idx="2"/>
          </p:nvPr>
        </p:nvPicPr>
        <p:blipFill>
          <a:blip r:embed="rId2"/>
          <a:stretch>
            <a:fillRect/>
          </a:stretch>
        </p:blipFill>
        <p:spPr>
          <a:xfrm>
            <a:off x="6595684" y="1825625"/>
            <a:ext cx="4784746" cy="3977193"/>
          </a:xfrm>
          <a:prstGeom prst="rect">
            <a:avLst/>
          </a:prstGeom>
        </p:spPr>
      </p:pic>
    </p:spTree>
    <p:extLst>
      <p:ext uri="{BB962C8B-B14F-4D97-AF65-F5344CB8AC3E}">
        <p14:creationId xmlns:p14="http://schemas.microsoft.com/office/powerpoint/2010/main" val="114521402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CC994-04C9-4B5A-BBDD-EBA859580E31}"/>
              </a:ext>
            </a:extLst>
          </p:cNvPr>
          <p:cNvSpPr>
            <a:spLocks noGrp="1"/>
          </p:cNvSpPr>
          <p:nvPr>
            <p:ph type="title"/>
          </p:nvPr>
        </p:nvSpPr>
        <p:spPr/>
        <p:txBody>
          <a:bodyPr>
            <a:normAutofit/>
          </a:bodyPr>
          <a:lstStyle/>
          <a:p>
            <a:r>
              <a:rPr lang="en-US" b="1" dirty="0">
                <a:solidFill>
                  <a:schemeClr val="accent4">
                    <a:lumMod val="60000"/>
                    <a:lumOff val="40000"/>
                  </a:schemeClr>
                </a:solidFill>
                <a:latin typeface="Arial Black" panose="020B0A04020102020204" pitchFamily="34" charset="0"/>
              </a:rPr>
              <a:t>INTRODUCTION</a:t>
            </a:r>
          </a:p>
        </p:txBody>
      </p:sp>
      <p:sp>
        <p:nvSpPr>
          <p:cNvPr id="4" name="Content Placeholder 3">
            <a:extLst>
              <a:ext uri="{FF2B5EF4-FFF2-40B4-BE49-F238E27FC236}">
                <a16:creationId xmlns:a16="http://schemas.microsoft.com/office/drawing/2014/main" id="{8B42C89A-1B8D-447F-AE93-8B2ECBB281AC}"/>
              </a:ext>
            </a:extLst>
          </p:cNvPr>
          <p:cNvSpPr>
            <a:spLocks noGrp="1"/>
          </p:cNvSpPr>
          <p:nvPr>
            <p:ph sz="half" idx="1"/>
          </p:nvPr>
        </p:nvSpPr>
        <p:spPr/>
        <p:txBody>
          <a:bodyPr>
            <a:normAutofit/>
          </a:bodyPr>
          <a:lstStyle/>
          <a:p>
            <a:r>
              <a:rPr lang="en-US" sz="2400" dirty="0"/>
              <a:t>The Occupational Safety and Health Administration (OSHA) developed this COVID-19 planning guidance based on traditional infection prevention and industrial hygiene practices.</a:t>
            </a:r>
          </a:p>
          <a:p>
            <a:r>
              <a:rPr lang="en-US" sz="2400" dirty="0"/>
              <a:t>It focuses on the need for employers to implement engineering, administrative, and work practice controls and personal protective equipment (PPE), as well as considerations for doing so.</a:t>
            </a:r>
          </a:p>
          <a:p>
            <a:endParaRPr lang="en-US" sz="1900" b="1" u="sng" dirty="0"/>
          </a:p>
          <a:p>
            <a:pPr marL="0" indent="0">
              <a:buNone/>
            </a:pPr>
            <a:endParaRPr lang="en-US" sz="2400" dirty="0">
              <a:latin typeface="Arial Black" panose="020B0A04020102020204" pitchFamily="34" charset="0"/>
            </a:endParaRPr>
          </a:p>
        </p:txBody>
      </p:sp>
      <p:pic>
        <p:nvPicPr>
          <p:cNvPr id="10" name="Content Placeholder 9">
            <a:extLst>
              <a:ext uri="{FF2B5EF4-FFF2-40B4-BE49-F238E27FC236}">
                <a16:creationId xmlns:a16="http://schemas.microsoft.com/office/drawing/2014/main" id="{952E47D8-7C15-45C4-A1A3-861FDDBA6689}"/>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644070" y="2406305"/>
            <a:ext cx="4889416" cy="2538421"/>
          </a:xfrm>
          <a:prstGeom prst="rect">
            <a:avLst/>
          </a:prstGeom>
        </p:spPr>
      </p:pic>
    </p:spTree>
    <p:extLst>
      <p:ext uri="{BB962C8B-B14F-4D97-AF65-F5344CB8AC3E}">
        <p14:creationId xmlns:p14="http://schemas.microsoft.com/office/powerpoint/2010/main" val="271576129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CC994-04C9-4B5A-BBDD-EBA859580E31}"/>
              </a:ext>
            </a:extLst>
          </p:cNvPr>
          <p:cNvSpPr>
            <a:spLocks noGrp="1"/>
          </p:cNvSpPr>
          <p:nvPr>
            <p:ph type="title"/>
          </p:nvPr>
        </p:nvSpPr>
        <p:spPr/>
        <p:txBody>
          <a:bodyPr>
            <a:normAutofit/>
          </a:bodyPr>
          <a:lstStyle/>
          <a:p>
            <a:r>
              <a:rPr lang="en-US" b="1" dirty="0">
                <a:solidFill>
                  <a:schemeClr val="accent4">
                    <a:lumMod val="60000"/>
                    <a:lumOff val="40000"/>
                  </a:schemeClr>
                </a:solidFill>
                <a:latin typeface="Arial Black" panose="020B0A04020102020204" pitchFamily="34" charset="0"/>
              </a:rPr>
              <a:t>INTRODUCTION</a:t>
            </a:r>
          </a:p>
        </p:txBody>
      </p:sp>
      <p:sp>
        <p:nvSpPr>
          <p:cNvPr id="4" name="Content Placeholder 3">
            <a:extLst>
              <a:ext uri="{FF2B5EF4-FFF2-40B4-BE49-F238E27FC236}">
                <a16:creationId xmlns:a16="http://schemas.microsoft.com/office/drawing/2014/main" id="{8B42C89A-1B8D-447F-AE93-8B2ECBB281AC}"/>
              </a:ext>
            </a:extLst>
          </p:cNvPr>
          <p:cNvSpPr>
            <a:spLocks noGrp="1"/>
          </p:cNvSpPr>
          <p:nvPr>
            <p:ph sz="half" idx="1"/>
          </p:nvPr>
        </p:nvSpPr>
        <p:spPr/>
        <p:txBody>
          <a:bodyPr>
            <a:normAutofit/>
          </a:bodyPr>
          <a:lstStyle/>
          <a:p>
            <a:r>
              <a:rPr lang="en-US" sz="2400" dirty="0"/>
              <a:t>This guidance is intended for planning purposes. </a:t>
            </a:r>
          </a:p>
          <a:p>
            <a:r>
              <a:rPr lang="en-US" sz="2400" dirty="0"/>
              <a:t>Employers and workers should use this planning guidance to help identify risk levels in workplace settings and to determine any appropriate control measures to implement.</a:t>
            </a:r>
          </a:p>
          <a:p>
            <a:r>
              <a:rPr lang="en-US" sz="2400" dirty="0"/>
              <a:t>Additional guidance may be needed as COVID-19 outbreak conditions change, including as new information about the virus, its transmission, and impacts, becomes available</a:t>
            </a:r>
            <a:r>
              <a:rPr lang="en-US" sz="1700" dirty="0"/>
              <a:t>.</a:t>
            </a:r>
          </a:p>
          <a:p>
            <a:pPr marL="0" indent="0">
              <a:buNone/>
            </a:pPr>
            <a:endParaRPr lang="en-US" sz="2400" dirty="0">
              <a:latin typeface="Arial Black" panose="020B0A04020102020204" pitchFamily="34" charset="0"/>
            </a:endParaRPr>
          </a:p>
        </p:txBody>
      </p:sp>
      <p:pic>
        <p:nvPicPr>
          <p:cNvPr id="3" name="Content Placeholder 2">
            <a:extLst>
              <a:ext uri="{FF2B5EF4-FFF2-40B4-BE49-F238E27FC236}">
                <a16:creationId xmlns:a16="http://schemas.microsoft.com/office/drawing/2014/main" id="{3D76285D-D8FB-4943-91A5-6B54A2A23D5E}"/>
              </a:ext>
            </a:extLst>
          </p:cNvPr>
          <p:cNvPicPr>
            <a:picLocks noGrp="1" noChangeAspect="1"/>
          </p:cNvPicPr>
          <p:nvPr>
            <p:ph sz="half" idx="2"/>
          </p:nvPr>
        </p:nvPicPr>
        <p:blipFill>
          <a:blip r:embed="rId2"/>
          <a:stretch>
            <a:fillRect/>
          </a:stretch>
        </p:blipFill>
        <p:spPr>
          <a:xfrm>
            <a:off x="7217105" y="1829338"/>
            <a:ext cx="3613651" cy="3872243"/>
          </a:xfrm>
          <a:prstGeom prst="rect">
            <a:avLst/>
          </a:prstGeom>
        </p:spPr>
      </p:pic>
    </p:spTree>
    <p:extLst>
      <p:ext uri="{BB962C8B-B14F-4D97-AF65-F5344CB8AC3E}">
        <p14:creationId xmlns:p14="http://schemas.microsoft.com/office/powerpoint/2010/main" val="258432498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CC994-04C9-4B5A-BBDD-EBA859580E31}"/>
              </a:ext>
            </a:extLst>
          </p:cNvPr>
          <p:cNvSpPr>
            <a:spLocks noGrp="1"/>
          </p:cNvSpPr>
          <p:nvPr>
            <p:ph type="title"/>
          </p:nvPr>
        </p:nvSpPr>
        <p:spPr/>
        <p:txBody>
          <a:bodyPr>
            <a:normAutofit/>
          </a:bodyPr>
          <a:lstStyle/>
          <a:p>
            <a:r>
              <a:rPr lang="en-US" b="1" dirty="0">
                <a:solidFill>
                  <a:schemeClr val="accent4">
                    <a:lumMod val="60000"/>
                    <a:lumOff val="40000"/>
                  </a:schemeClr>
                </a:solidFill>
                <a:latin typeface="Arial Black" panose="020B0A04020102020204" pitchFamily="34" charset="0"/>
              </a:rPr>
              <a:t>INTRODUCTION</a:t>
            </a:r>
          </a:p>
        </p:txBody>
      </p:sp>
      <p:pic>
        <p:nvPicPr>
          <p:cNvPr id="3" name="Content Placeholder 2">
            <a:extLst>
              <a:ext uri="{FF2B5EF4-FFF2-40B4-BE49-F238E27FC236}">
                <a16:creationId xmlns:a16="http://schemas.microsoft.com/office/drawing/2014/main" id="{EC628085-B36E-4DD8-B58A-94CBF18D6F1F}"/>
              </a:ext>
            </a:extLst>
          </p:cNvPr>
          <p:cNvPicPr>
            <a:picLocks noGrp="1" noChangeAspect="1"/>
          </p:cNvPicPr>
          <p:nvPr>
            <p:ph sz="half" idx="1"/>
          </p:nvPr>
        </p:nvPicPr>
        <p:blipFill>
          <a:blip r:embed="rId2"/>
          <a:stretch>
            <a:fillRect/>
          </a:stretch>
        </p:blipFill>
        <p:spPr>
          <a:xfrm>
            <a:off x="1550405" y="2584165"/>
            <a:ext cx="3206774" cy="2408129"/>
          </a:xfrm>
          <a:prstGeom prst="rect">
            <a:avLst/>
          </a:prstGeom>
        </p:spPr>
      </p:pic>
      <p:sp>
        <p:nvSpPr>
          <p:cNvPr id="5" name="Content Placeholder 4">
            <a:extLst>
              <a:ext uri="{FF2B5EF4-FFF2-40B4-BE49-F238E27FC236}">
                <a16:creationId xmlns:a16="http://schemas.microsoft.com/office/drawing/2014/main" id="{FAC26488-C4A8-4C63-8C9A-00DD7AA758B0}"/>
              </a:ext>
            </a:extLst>
          </p:cNvPr>
          <p:cNvSpPr>
            <a:spLocks noGrp="1"/>
          </p:cNvSpPr>
          <p:nvPr>
            <p:ph sz="half" idx="2"/>
          </p:nvPr>
        </p:nvSpPr>
        <p:spPr>
          <a:xfrm>
            <a:off x="5921406" y="1571348"/>
            <a:ext cx="5432394" cy="4605615"/>
          </a:xfrm>
        </p:spPr>
        <p:txBody>
          <a:bodyPr>
            <a:normAutofit/>
          </a:bodyPr>
          <a:lstStyle/>
          <a:p>
            <a:r>
              <a:rPr lang="en-US" sz="2400" dirty="0"/>
              <a:t>The U.S. Department of Health and Human Services’ Centers for Disease Control and Prevention (CDC) provides the latest information about COVID-19 and the global outbreak: </a:t>
            </a:r>
          </a:p>
          <a:p>
            <a:pPr marL="0" indent="0">
              <a:buNone/>
            </a:pPr>
            <a:r>
              <a:rPr lang="en-US" sz="2400" dirty="0"/>
              <a:t>   </a:t>
            </a:r>
            <a:r>
              <a:rPr lang="en-US" sz="2400" dirty="0">
                <a:hlinkClick r:id="rId3"/>
              </a:rPr>
              <a:t>https://www.cdc.gov/coronavirus/2019-ncov/index.html</a:t>
            </a:r>
            <a:endParaRPr lang="en-US" sz="2400" dirty="0"/>
          </a:p>
          <a:p>
            <a:r>
              <a:rPr lang="en-US" sz="2400" dirty="0"/>
              <a:t>The OSHA COVID-19 webpage offers information specifically for workers and employers:</a:t>
            </a:r>
          </a:p>
          <a:p>
            <a:pPr marL="0" indent="0">
              <a:buNone/>
            </a:pPr>
            <a:r>
              <a:rPr lang="en-US" sz="2400" dirty="0">
                <a:hlinkClick r:id="rId4"/>
              </a:rPr>
              <a:t>https://www.osha.gov/SLTC/covid-19/</a:t>
            </a:r>
            <a:endParaRPr lang="en-US" sz="2000" dirty="0"/>
          </a:p>
          <a:p>
            <a:pPr marL="0" indent="0">
              <a:buNone/>
            </a:pPr>
            <a:endParaRPr lang="en-US" sz="2400" dirty="0">
              <a:latin typeface="Arial Black" panose="020B0A04020102020204" pitchFamily="34" charset="0"/>
            </a:endParaRPr>
          </a:p>
        </p:txBody>
      </p:sp>
    </p:spTree>
    <p:extLst>
      <p:ext uri="{BB962C8B-B14F-4D97-AF65-F5344CB8AC3E}">
        <p14:creationId xmlns:p14="http://schemas.microsoft.com/office/powerpoint/2010/main" val="411144397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CC994-04C9-4B5A-BBDD-EBA859580E31}"/>
              </a:ext>
            </a:extLst>
          </p:cNvPr>
          <p:cNvSpPr>
            <a:spLocks noGrp="1"/>
          </p:cNvSpPr>
          <p:nvPr>
            <p:ph type="title"/>
          </p:nvPr>
        </p:nvSpPr>
        <p:spPr/>
        <p:txBody>
          <a:bodyPr>
            <a:normAutofit/>
          </a:bodyPr>
          <a:lstStyle/>
          <a:p>
            <a:r>
              <a:rPr lang="en-US" b="1" dirty="0">
                <a:solidFill>
                  <a:schemeClr val="accent4">
                    <a:lumMod val="60000"/>
                    <a:lumOff val="40000"/>
                  </a:schemeClr>
                </a:solidFill>
                <a:latin typeface="Arial Black" panose="020B0A04020102020204" pitchFamily="34" charset="0"/>
              </a:rPr>
              <a:t>ABOUT COVID-19</a:t>
            </a:r>
          </a:p>
        </p:txBody>
      </p:sp>
      <p:pic>
        <p:nvPicPr>
          <p:cNvPr id="3" name="Content Placeholder 2">
            <a:extLst>
              <a:ext uri="{FF2B5EF4-FFF2-40B4-BE49-F238E27FC236}">
                <a16:creationId xmlns:a16="http://schemas.microsoft.com/office/drawing/2014/main" id="{03CA8190-E145-4DD9-952D-719454E8A25C}"/>
              </a:ext>
            </a:extLst>
          </p:cNvPr>
          <p:cNvPicPr>
            <a:picLocks noGrp="1" noChangeAspect="1"/>
          </p:cNvPicPr>
          <p:nvPr>
            <p:ph sz="half" idx="1"/>
          </p:nvPr>
        </p:nvPicPr>
        <p:blipFill>
          <a:blip r:embed="rId2"/>
          <a:stretch>
            <a:fillRect/>
          </a:stretch>
        </p:blipFill>
        <p:spPr>
          <a:xfrm>
            <a:off x="1335387" y="1825625"/>
            <a:ext cx="4187225" cy="4351338"/>
          </a:xfrm>
          <a:prstGeom prst="rect">
            <a:avLst/>
          </a:prstGeom>
        </p:spPr>
      </p:pic>
      <p:sp>
        <p:nvSpPr>
          <p:cNvPr id="5" name="Content Placeholder 4">
            <a:extLst>
              <a:ext uri="{FF2B5EF4-FFF2-40B4-BE49-F238E27FC236}">
                <a16:creationId xmlns:a16="http://schemas.microsoft.com/office/drawing/2014/main" id="{FAC26488-C4A8-4C63-8C9A-00DD7AA758B0}"/>
              </a:ext>
            </a:extLst>
          </p:cNvPr>
          <p:cNvSpPr>
            <a:spLocks noGrp="1"/>
          </p:cNvSpPr>
          <p:nvPr>
            <p:ph sz="half" idx="2"/>
          </p:nvPr>
        </p:nvSpPr>
        <p:spPr/>
        <p:txBody>
          <a:bodyPr>
            <a:normAutofit fontScale="92500" lnSpcReduction="20000"/>
          </a:bodyPr>
          <a:lstStyle/>
          <a:p>
            <a:pPr marL="0" indent="0">
              <a:buNone/>
            </a:pPr>
            <a:r>
              <a:rPr lang="en-US" sz="2400" b="1" u="sng" dirty="0"/>
              <a:t>Symptoms of COVID-19</a:t>
            </a:r>
          </a:p>
          <a:p>
            <a:r>
              <a:rPr lang="en-US" sz="2400" dirty="0"/>
              <a:t>Infection with SARS-CoV-2, the virus that causes COVID-19, can cause illness ranging from mild to severe and, in some cases, can be fatal. Symptoms typically </a:t>
            </a:r>
            <a:r>
              <a:rPr lang="en-US" sz="2400" u="sng" dirty="0"/>
              <a:t>include fever, cough, and shortness of breath</a:t>
            </a:r>
          </a:p>
          <a:p>
            <a:r>
              <a:rPr lang="en-US" sz="2400" dirty="0"/>
              <a:t>Some people infected with the virus have reported experiencing other non-respiratory symptoms. Other people, referred to as </a:t>
            </a:r>
            <a:r>
              <a:rPr lang="en-US" sz="2400" u="sng" dirty="0"/>
              <a:t>asymptomatic cases</a:t>
            </a:r>
            <a:r>
              <a:rPr lang="en-US" sz="2400" dirty="0"/>
              <a:t>, have experienced no symptoms at all.</a:t>
            </a:r>
          </a:p>
          <a:p>
            <a:r>
              <a:rPr lang="en-US" sz="2400" dirty="0"/>
              <a:t>According to the CDC, symptoms of COVID-19 may appear in as few as </a:t>
            </a:r>
            <a:r>
              <a:rPr lang="en-US" sz="2400" u="sng" dirty="0"/>
              <a:t>2 days or as long as 14 days after exposure</a:t>
            </a:r>
            <a:endParaRPr lang="en-US" sz="2400" b="1" u="sng" dirty="0"/>
          </a:p>
          <a:p>
            <a:pPr marL="0" indent="0">
              <a:buNone/>
            </a:pPr>
            <a:endParaRPr lang="en-US" sz="2400" dirty="0">
              <a:latin typeface="Arial Black" panose="020B0A04020102020204" pitchFamily="34" charset="0"/>
            </a:endParaRPr>
          </a:p>
        </p:txBody>
      </p:sp>
    </p:spTree>
    <p:extLst>
      <p:ext uri="{BB962C8B-B14F-4D97-AF65-F5344CB8AC3E}">
        <p14:creationId xmlns:p14="http://schemas.microsoft.com/office/powerpoint/2010/main" val="2967258671"/>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ACC994-04C9-4B5A-BBDD-EBA859580E31}"/>
              </a:ext>
            </a:extLst>
          </p:cNvPr>
          <p:cNvSpPr>
            <a:spLocks noGrp="1"/>
          </p:cNvSpPr>
          <p:nvPr>
            <p:ph type="title"/>
          </p:nvPr>
        </p:nvSpPr>
        <p:spPr>
          <a:xfrm>
            <a:off x="833001" y="365125"/>
            <a:ext cx="10515598" cy="1325563"/>
          </a:xfrm>
        </p:spPr>
        <p:txBody>
          <a:bodyPr>
            <a:normAutofit/>
          </a:bodyPr>
          <a:lstStyle/>
          <a:p>
            <a:r>
              <a:rPr lang="en-US" b="1" dirty="0">
                <a:solidFill>
                  <a:schemeClr val="accent4">
                    <a:lumMod val="60000"/>
                    <a:lumOff val="40000"/>
                  </a:schemeClr>
                </a:solidFill>
                <a:latin typeface="Arial Black" panose="020B0A04020102020204" pitchFamily="34" charset="0"/>
              </a:rPr>
              <a:t>ABOUT COVID-19</a:t>
            </a:r>
          </a:p>
        </p:txBody>
      </p:sp>
      <p:sp>
        <p:nvSpPr>
          <p:cNvPr id="3" name="Content Placeholder 2">
            <a:extLst>
              <a:ext uri="{FF2B5EF4-FFF2-40B4-BE49-F238E27FC236}">
                <a16:creationId xmlns:a16="http://schemas.microsoft.com/office/drawing/2014/main" id="{4979C786-40D9-4860-A975-7280E0F679D1}"/>
              </a:ext>
            </a:extLst>
          </p:cNvPr>
          <p:cNvSpPr>
            <a:spLocks noGrp="1"/>
          </p:cNvSpPr>
          <p:nvPr>
            <p:ph idx="1"/>
          </p:nvPr>
        </p:nvSpPr>
        <p:spPr>
          <a:xfrm>
            <a:off x="838201" y="2022601"/>
            <a:ext cx="10515598" cy="4154361"/>
          </a:xfrm>
        </p:spPr>
        <p:txBody>
          <a:bodyPr>
            <a:normAutofit/>
          </a:bodyPr>
          <a:lstStyle/>
          <a:p>
            <a:pPr marL="0" indent="0">
              <a:buNone/>
            </a:pPr>
            <a:r>
              <a:rPr lang="en-US" sz="2400" b="1" u="sng" dirty="0"/>
              <a:t>How COVID-19 Spreads</a:t>
            </a:r>
          </a:p>
          <a:p>
            <a:r>
              <a:rPr lang="en-US" sz="2400" dirty="0"/>
              <a:t>Although the first human cases of COVID-19 likely resulted from exposure to infected animals, infected people can spread SARS-CoV-2 to other people</a:t>
            </a:r>
          </a:p>
          <a:p>
            <a:r>
              <a:rPr lang="en-US" sz="2400" dirty="0"/>
              <a:t>The virus is thought to spread mainly from person to-person, including:</a:t>
            </a:r>
          </a:p>
          <a:p>
            <a:pPr lvl="1"/>
            <a:r>
              <a:rPr lang="en-US" dirty="0"/>
              <a:t>Between people who are in close contact with one another (within about 6 feet). </a:t>
            </a:r>
          </a:p>
          <a:p>
            <a:pPr lvl="1"/>
            <a:r>
              <a:rPr lang="en-US" dirty="0"/>
              <a:t>Through respiratory droplets produced when an infected person coughs or sneezes. These droplets can land in the mouths or noses of people who are nearby or possibly be inhaled into the lungs</a:t>
            </a:r>
          </a:p>
          <a:p>
            <a:pPr marL="0" indent="0">
              <a:buNone/>
            </a:pPr>
            <a:endParaRPr lang="en-US" sz="2400"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278314125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ACC994-04C9-4B5A-BBDD-EBA859580E31}"/>
              </a:ext>
            </a:extLst>
          </p:cNvPr>
          <p:cNvSpPr>
            <a:spLocks noGrp="1"/>
          </p:cNvSpPr>
          <p:nvPr>
            <p:ph type="title"/>
          </p:nvPr>
        </p:nvSpPr>
        <p:spPr>
          <a:xfrm>
            <a:off x="833001" y="365125"/>
            <a:ext cx="10515598" cy="1325563"/>
          </a:xfrm>
        </p:spPr>
        <p:txBody>
          <a:bodyPr>
            <a:normAutofit/>
          </a:bodyPr>
          <a:lstStyle/>
          <a:p>
            <a:r>
              <a:rPr lang="en-US" b="1" dirty="0">
                <a:solidFill>
                  <a:schemeClr val="accent4">
                    <a:lumMod val="60000"/>
                    <a:lumOff val="40000"/>
                  </a:schemeClr>
                </a:solidFill>
                <a:latin typeface="Arial Black" panose="020B0A04020102020204" pitchFamily="34" charset="0"/>
              </a:rPr>
              <a:t>ABOUT COVID-19</a:t>
            </a:r>
          </a:p>
        </p:txBody>
      </p:sp>
      <p:pic>
        <p:nvPicPr>
          <p:cNvPr id="5" name="Content Placeholder 4">
            <a:extLst>
              <a:ext uri="{FF2B5EF4-FFF2-40B4-BE49-F238E27FC236}">
                <a16:creationId xmlns:a16="http://schemas.microsoft.com/office/drawing/2014/main" id="{40F86A68-D0A8-4318-AD90-A0E3A2E6CD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6041" y="2022475"/>
            <a:ext cx="10439918" cy="4154488"/>
          </a:xfrm>
        </p:spPr>
      </p:pic>
    </p:spTree>
    <p:extLst>
      <p:ext uri="{BB962C8B-B14F-4D97-AF65-F5344CB8AC3E}">
        <p14:creationId xmlns:p14="http://schemas.microsoft.com/office/powerpoint/2010/main" val="311647828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ACC994-04C9-4B5A-BBDD-EBA859580E31}"/>
              </a:ext>
            </a:extLst>
          </p:cNvPr>
          <p:cNvSpPr>
            <a:spLocks noGrp="1"/>
          </p:cNvSpPr>
          <p:nvPr>
            <p:ph type="title"/>
          </p:nvPr>
        </p:nvSpPr>
        <p:spPr>
          <a:xfrm>
            <a:off x="833001" y="365125"/>
            <a:ext cx="10515598" cy="1325563"/>
          </a:xfrm>
        </p:spPr>
        <p:txBody>
          <a:bodyPr>
            <a:normAutofit/>
          </a:bodyPr>
          <a:lstStyle/>
          <a:p>
            <a:r>
              <a:rPr lang="en-US" sz="3600" b="1" dirty="0">
                <a:solidFill>
                  <a:schemeClr val="accent4">
                    <a:lumMod val="60000"/>
                    <a:lumOff val="40000"/>
                  </a:schemeClr>
                </a:solidFill>
                <a:latin typeface="Arial Black" panose="020B0A04020102020204" pitchFamily="34" charset="0"/>
              </a:rPr>
              <a:t>HOW A COVID-19 OUTBREAK COULD AFFECT WORKPLACES ? </a:t>
            </a:r>
          </a:p>
        </p:txBody>
      </p:sp>
      <p:sp>
        <p:nvSpPr>
          <p:cNvPr id="3" name="Content Placeholder 2">
            <a:extLst>
              <a:ext uri="{FF2B5EF4-FFF2-40B4-BE49-F238E27FC236}">
                <a16:creationId xmlns:a16="http://schemas.microsoft.com/office/drawing/2014/main" id="{4979C786-40D9-4860-A975-7280E0F679D1}"/>
              </a:ext>
            </a:extLst>
          </p:cNvPr>
          <p:cNvSpPr>
            <a:spLocks noGrp="1"/>
          </p:cNvSpPr>
          <p:nvPr>
            <p:ph idx="1"/>
          </p:nvPr>
        </p:nvSpPr>
        <p:spPr>
          <a:xfrm>
            <a:off x="838201" y="2022601"/>
            <a:ext cx="10515598" cy="4154361"/>
          </a:xfrm>
        </p:spPr>
        <p:txBody>
          <a:bodyPr>
            <a:normAutofit/>
          </a:bodyPr>
          <a:lstStyle/>
          <a:p>
            <a:pPr marL="0" indent="0">
              <a:buNone/>
            </a:pPr>
            <a:r>
              <a:rPr lang="en-US" sz="2400" dirty="0">
                <a:solidFill>
                  <a:srgbClr val="FEFFFF"/>
                </a:solidFill>
              </a:rPr>
              <a:t>Like influenza viruses, SARS-CoV-2, the virus that causes COVID-19, has the potential to cause extensive outbreaks. Under conditions associated with widespread person-to-person spread, multiple areas of the United States and other countries may see impacts at the same time. In the absence of a vaccine, an outbreak may also be an extended event.</a:t>
            </a:r>
          </a:p>
          <a:p>
            <a:pPr marL="0" indent="0">
              <a:buNone/>
            </a:pPr>
            <a:endParaRPr lang="en-US" sz="2400" dirty="0">
              <a:solidFill>
                <a:srgbClr val="FEFFFF"/>
              </a:solidFill>
            </a:endParaRPr>
          </a:p>
          <a:p>
            <a:pPr marL="0" indent="0">
              <a:buNone/>
            </a:pPr>
            <a:endParaRPr lang="en-US" sz="2400"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295322830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ACC994-04C9-4B5A-BBDD-EBA859580E31}"/>
              </a:ext>
            </a:extLst>
          </p:cNvPr>
          <p:cNvSpPr>
            <a:spLocks noGrp="1"/>
          </p:cNvSpPr>
          <p:nvPr>
            <p:ph type="title"/>
          </p:nvPr>
        </p:nvSpPr>
        <p:spPr>
          <a:xfrm>
            <a:off x="833001" y="365125"/>
            <a:ext cx="10515598" cy="1325563"/>
          </a:xfrm>
        </p:spPr>
        <p:txBody>
          <a:bodyPr>
            <a:normAutofit/>
          </a:bodyPr>
          <a:lstStyle/>
          <a:p>
            <a:r>
              <a:rPr lang="en-US" sz="3600" b="1" dirty="0">
                <a:solidFill>
                  <a:schemeClr val="accent4">
                    <a:lumMod val="60000"/>
                    <a:lumOff val="40000"/>
                  </a:schemeClr>
                </a:solidFill>
                <a:latin typeface="Arial Black" panose="020B0A04020102020204" pitchFamily="34" charset="0"/>
              </a:rPr>
              <a:t>HOW A COVID-19 OUTBREAK COULD AFFECT WORKPLACES ? </a:t>
            </a:r>
          </a:p>
        </p:txBody>
      </p:sp>
      <p:sp>
        <p:nvSpPr>
          <p:cNvPr id="3" name="Content Placeholder 2">
            <a:extLst>
              <a:ext uri="{FF2B5EF4-FFF2-40B4-BE49-F238E27FC236}">
                <a16:creationId xmlns:a16="http://schemas.microsoft.com/office/drawing/2014/main" id="{4979C786-40D9-4860-A975-7280E0F679D1}"/>
              </a:ext>
            </a:extLst>
          </p:cNvPr>
          <p:cNvSpPr>
            <a:spLocks noGrp="1"/>
          </p:cNvSpPr>
          <p:nvPr>
            <p:ph idx="1"/>
          </p:nvPr>
        </p:nvSpPr>
        <p:spPr>
          <a:xfrm>
            <a:off x="838201" y="2022601"/>
            <a:ext cx="10515598" cy="4154361"/>
          </a:xfrm>
        </p:spPr>
        <p:txBody>
          <a:bodyPr>
            <a:noAutofit/>
          </a:bodyPr>
          <a:lstStyle/>
          <a:p>
            <a:pPr marL="0" lvl="0" indent="0">
              <a:buNone/>
            </a:pPr>
            <a:r>
              <a:rPr lang="en-US" sz="2400" b="1" u="sng" dirty="0">
                <a:solidFill>
                  <a:srgbClr val="FEFFFF"/>
                </a:solidFill>
              </a:rPr>
              <a:t>As a result, workplaces may experience 3 new challenges</a:t>
            </a:r>
            <a:r>
              <a:rPr lang="en-US" sz="2400" dirty="0">
                <a:solidFill>
                  <a:srgbClr val="FEFFFF"/>
                </a:solidFill>
              </a:rPr>
              <a:t>:</a:t>
            </a:r>
          </a:p>
          <a:p>
            <a:pPr marL="0" indent="0">
              <a:buNone/>
            </a:pPr>
            <a:r>
              <a:rPr lang="en-US" sz="1800" b="1" dirty="0">
                <a:solidFill>
                  <a:schemeClr val="accent4">
                    <a:lumMod val="60000"/>
                    <a:lumOff val="40000"/>
                  </a:schemeClr>
                </a:solidFill>
              </a:rPr>
              <a:t>1. </a:t>
            </a:r>
            <a:r>
              <a:rPr lang="en-US" sz="1800" b="1" u="sng" dirty="0">
                <a:solidFill>
                  <a:schemeClr val="accent4">
                    <a:lumMod val="60000"/>
                    <a:lumOff val="40000"/>
                  </a:schemeClr>
                </a:solidFill>
              </a:rPr>
              <a:t>Absenteeism</a:t>
            </a:r>
            <a:r>
              <a:rPr lang="en-US" sz="1800" dirty="0">
                <a:solidFill>
                  <a:schemeClr val="accent4">
                    <a:lumMod val="60000"/>
                    <a:lumOff val="40000"/>
                  </a:schemeClr>
                </a:solidFill>
              </a:rPr>
              <a:t> </a:t>
            </a:r>
          </a:p>
          <a:p>
            <a:pPr marL="0" indent="0">
              <a:buNone/>
            </a:pPr>
            <a:r>
              <a:rPr lang="en-US" sz="1800" dirty="0">
                <a:solidFill>
                  <a:srgbClr val="FEFFFF"/>
                </a:solidFill>
              </a:rPr>
              <a:t>Workers could be absent because they are sick; are caregivers for sick family members; are caregivers for children if schools or day care centers are closed; have at-risk people at home, such as immunocompromised family members; or are afraid to come to work because of fear of possible exposure.  </a:t>
            </a:r>
          </a:p>
          <a:p>
            <a:pPr marL="0" indent="0">
              <a:buNone/>
            </a:pPr>
            <a:r>
              <a:rPr lang="en-US" sz="1800" b="1" dirty="0">
                <a:solidFill>
                  <a:schemeClr val="accent4">
                    <a:lumMod val="60000"/>
                    <a:lumOff val="40000"/>
                  </a:schemeClr>
                </a:solidFill>
              </a:rPr>
              <a:t>2. </a:t>
            </a:r>
            <a:r>
              <a:rPr lang="en-US" sz="1800" b="1" u="sng" dirty="0">
                <a:solidFill>
                  <a:schemeClr val="accent4">
                    <a:lumMod val="60000"/>
                    <a:lumOff val="40000"/>
                  </a:schemeClr>
                </a:solidFill>
              </a:rPr>
              <a:t>Change in patterns of commerce </a:t>
            </a:r>
            <a:endParaRPr lang="en-US" sz="1800" dirty="0">
              <a:solidFill>
                <a:schemeClr val="accent4">
                  <a:lumMod val="60000"/>
                  <a:lumOff val="40000"/>
                </a:schemeClr>
              </a:solidFill>
            </a:endParaRPr>
          </a:p>
          <a:p>
            <a:pPr marL="0" indent="0">
              <a:buNone/>
            </a:pPr>
            <a:r>
              <a:rPr lang="en-US" sz="1800" dirty="0">
                <a:solidFill>
                  <a:srgbClr val="FEFFFF"/>
                </a:solidFill>
              </a:rPr>
              <a:t>Consumer demand for items related to infection prevention (e.g., respirators) is likely to increase significantly, while consumer interest in other goods may decline. Consumers may also change shopping patterns because of a COVID-19 outbreak. Consumers may try to shop at off-peak hours to reduce contact with other people, show increased interest in home delivery services, or prefer other options, such as drive through service, to reduce person-to-person contact.  </a:t>
            </a:r>
          </a:p>
          <a:p>
            <a:pPr marL="0" indent="0">
              <a:buNone/>
            </a:pPr>
            <a:r>
              <a:rPr lang="en-US" sz="1800" b="1" dirty="0">
                <a:solidFill>
                  <a:schemeClr val="accent4">
                    <a:lumMod val="60000"/>
                    <a:lumOff val="40000"/>
                  </a:schemeClr>
                </a:solidFill>
              </a:rPr>
              <a:t>3. </a:t>
            </a:r>
            <a:r>
              <a:rPr lang="en-US" sz="1800" b="1" u="sng" dirty="0">
                <a:solidFill>
                  <a:schemeClr val="accent4">
                    <a:lumMod val="60000"/>
                    <a:lumOff val="40000"/>
                  </a:schemeClr>
                </a:solidFill>
              </a:rPr>
              <a:t>Interrupted supply/delivery </a:t>
            </a:r>
            <a:endParaRPr lang="en-US" sz="1800" dirty="0">
              <a:solidFill>
                <a:schemeClr val="accent4">
                  <a:lumMod val="60000"/>
                  <a:lumOff val="40000"/>
                </a:schemeClr>
              </a:solidFill>
            </a:endParaRPr>
          </a:p>
          <a:p>
            <a:pPr marL="0" indent="0">
              <a:buNone/>
            </a:pPr>
            <a:r>
              <a:rPr lang="en-US" sz="1800" dirty="0">
                <a:solidFill>
                  <a:srgbClr val="FEFFFF"/>
                </a:solidFill>
              </a:rPr>
              <a:t>Shipments of items from geographic areas severely affected by COVID-19 may be delayed or cancelled with or without notification</a:t>
            </a:r>
          </a:p>
          <a:p>
            <a:pPr marL="0" indent="0">
              <a:buNone/>
            </a:pPr>
            <a:endParaRPr lang="en-US" sz="1800" dirty="0">
              <a:solidFill>
                <a:srgbClr val="FEFFFF"/>
              </a:solidFill>
            </a:endParaRPr>
          </a:p>
          <a:p>
            <a:pPr marL="0" indent="0">
              <a:buNone/>
            </a:pPr>
            <a:endParaRPr lang="en-US" sz="1800"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160729855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ACC994-04C9-4B5A-BBDD-EBA859580E31}"/>
              </a:ext>
            </a:extLst>
          </p:cNvPr>
          <p:cNvSpPr>
            <a:spLocks noGrp="1"/>
          </p:cNvSpPr>
          <p:nvPr>
            <p:ph type="title"/>
          </p:nvPr>
        </p:nvSpPr>
        <p:spPr>
          <a:xfrm>
            <a:off x="833001" y="365125"/>
            <a:ext cx="6757407" cy="1325563"/>
          </a:xfrm>
        </p:spPr>
        <p:txBody>
          <a:bodyPr>
            <a:normAutofit/>
          </a:bodyPr>
          <a:lstStyle/>
          <a:p>
            <a:r>
              <a:rPr lang="en-US" b="1" dirty="0">
                <a:solidFill>
                  <a:schemeClr val="accent4">
                    <a:lumMod val="60000"/>
                    <a:lumOff val="40000"/>
                  </a:schemeClr>
                </a:solidFill>
                <a:latin typeface="Arial Black" panose="020B0A04020102020204" pitchFamily="34" charset="0"/>
              </a:rPr>
              <a:t>DISCLAIMER</a:t>
            </a:r>
          </a:p>
        </p:txBody>
      </p:sp>
      <p:sp>
        <p:nvSpPr>
          <p:cNvPr id="3" name="Content Placeholder 2">
            <a:extLst>
              <a:ext uri="{FF2B5EF4-FFF2-40B4-BE49-F238E27FC236}">
                <a16:creationId xmlns:a16="http://schemas.microsoft.com/office/drawing/2014/main" id="{4979C786-40D9-4860-A975-7280E0F679D1}"/>
              </a:ext>
            </a:extLst>
          </p:cNvPr>
          <p:cNvSpPr>
            <a:spLocks noGrp="1"/>
          </p:cNvSpPr>
          <p:nvPr>
            <p:ph idx="1"/>
          </p:nvPr>
        </p:nvSpPr>
        <p:spPr>
          <a:xfrm>
            <a:off x="838201" y="2022601"/>
            <a:ext cx="10515598" cy="4154361"/>
          </a:xfrm>
        </p:spPr>
        <p:txBody>
          <a:bodyPr>
            <a:noAutofit/>
          </a:bodyPr>
          <a:lstStyle/>
          <a:p>
            <a:pPr marL="0" indent="0">
              <a:lnSpc>
                <a:spcPct val="95000"/>
              </a:lnSpc>
              <a:spcBef>
                <a:spcPct val="45000"/>
              </a:spcBef>
              <a:spcAft>
                <a:spcPct val="45000"/>
              </a:spcAft>
              <a:buNone/>
            </a:pPr>
            <a:r>
              <a:rPr lang="en-US" sz="2000" dirty="0">
                <a:latin typeface="Arial" charset="0"/>
                <a:ea typeface="MS PGothic" charset="0"/>
              </a:rPr>
              <a:t>This presentation/manual is intended as a supplement to actual hands-on instruction and is designed to teach one or more of the acceptable and recognized methods of performing specific tasks. It is not meant to be, nor should it be considered, an absolute or complete presentation of the procedures and safety measures that relate to these tasks. </a:t>
            </a:r>
          </a:p>
          <a:p>
            <a:pPr marL="0" indent="0">
              <a:lnSpc>
                <a:spcPct val="95000"/>
              </a:lnSpc>
              <a:spcBef>
                <a:spcPct val="45000"/>
              </a:spcBef>
              <a:spcAft>
                <a:spcPct val="45000"/>
              </a:spcAft>
              <a:buNone/>
            </a:pPr>
            <a:r>
              <a:rPr lang="en-US" sz="2000" dirty="0">
                <a:latin typeface="Arial" charset="0"/>
                <a:ea typeface="MS PGothic" charset="0"/>
              </a:rPr>
              <a:t>Work processes and government safety regulations can and do change, and it is the employer</a:t>
            </a:r>
            <a:r>
              <a:rPr lang="en-US" altLang="ja-JP" sz="2000" dirty="0">
                <a:latin typeface="Arial" charset="0"/>
                <a:ea typeface="MS PGothic" charset="0"/>
              </a:rPr>
              <a:t>’s responsibility to provide workers with the most recent technical and safety information involving these processes.  </a:t>
            </a:r>
          </a:p>
          <a:p>
            <a:pPr marL="0" indent="0">
              <a:lnSpc>
                <a:spcPct val="95000"/>
              </a:lnSpc>
              <a:spcBef>
                <a:spcPct val="45000"/>
              </a:spcBef>
              <a:spcAft>
                <a:spcPct val="45000"/>
              </a:spcAft>
              <a:buNone/>
            </a:pPr>
            <a:r>
              <a:rPr lang="en-US" sz="2000" dirty="0">
                <a:latin typeface="Arial" charset="0"/>
                <a:ea typeface="MS PGothic" charset="0"/>
              </a:rPr>
              <a:t>The guidelines and instructions presented here are not meant to supersede manufacturers</a:t>
            </a:r>
            <a:r>
              <a:rPr lang="en-US" altLang="ja-JP" sz="2000" dirty="0">
                <a:latin typeface="Arial" charset="0"/>
                <a:ea typeface="MS PGothic" charset="0"/>
              </a:rPr>
              <a:t>’ instructions or contractors’ jobsite procedures, nor are they meant to replace any current local, state, provincial, or federal safety rules or regulations.</a:t>
            </a:r>
            <a:endParaRPr lang="en-US" sz="2000" dirty="0">
              <a:latin typeface="Arial" charset="0"/>
              <a:ea typeface="MS PGothic" charset="0"/>
            </a:endParaRPr>
          </a:p>
          <a:p>
            <a:pPr marL="0" indent="0">
              <a:buNone/>
            </a:pPr>
            <a:endParaRPr lang="en-US" sz="2000" dirty="0">
              <a:solidFill>
                <a:srgbClr val="FFFFFF"/>
              </a:solidFill>
              <a:latin typeface="Arial Black" panose="020B0A04020102020204" pitchFamily="34" charset="0"/>
            </a:endParaRPr>
          </a:p>
        </p:txBody>
      </p:sp>
      <p:pic>
        <p:nvPicPr>
          <p:cNvPr id="7" name="Picture 6">
            <a:extLst>
              <a:ext uri="{FF2B5EF4-FFF2-40B4-BE49-F238E27FC236}">
                <a16:creationId xmlns:a16="http://schemas.microsoft.com/office/drawing/2014/main" id="{5681CB6A-4B8F-4606-BA17-36BB043DF6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0804" y="550272"/>
            <a:ext cx="2632995" cy="955268"/>
          </a:xfrm>
          <a:prstGeom prst="rect">
            <a:avLst/>
          </a:prstGeom>
        </p:spPr>
      </p:pic>
    </p:spTree>
    <p:extLst>
      <p:ext uri="{BB962C8B-B14F-4D97-AF65-F5344CB8AC3E}">
        <p14:creationId xmlns:p14="http://schemas.microsoft.com/office/powerpoint/2010/main" val="263757959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8" name="Picture 51">
            <a:extLst>
              <a:ext uri="{FF2B5EF4-FFF2-40B4-BE49-F238E27FC236}">
                <a16:creationId xmlns:a16="http://schemas.microsoft.com/office/drawing/2014/main" id="{6865E74A-5D23-4E45-8CAA-CE0F92DE90FB}"/>
              </a:ext>
            </a:extLst>
          </p:cNvPr>
          <p:cNvPicPr>
            <a:picLocks noChangeAspect="1"/>
          </p:cNvPicPr>
          <p:nvPr/>
        </p:nvPicPr>
        <p:blipFill rotWithShape="1">
          <a:blip r:embed="rId2">
            <a:duotone>
              <a:prstClr val="black"/>
              <a:schemeClr val="tx2">
                <a:tint val="45000"/>
                <a:satMod val="400000"/>
              </a:schemeClr>
            </a:duotone>
          </a:blip>
          <a:srcRect t="15413"/>
          <a:stretch/>
        </p:blipFill>
        <p:spPr>
          <a:xfrm>
            <a:off x="20" y="10"/>
            <a:ext cx="12191980" cy="6857990"/>
          </a:xfrm>
          <a:prstGeom prst="rect">
            <a:avLst/>
          </a:prstGeom>
        </p:spPr>
      </p:pic>
      <p:sp>
        <p:nvSpPr>
          <p:cNvPr id="62" name="Rectangle 64">
            <a:extLst>
              <a:ext uri="{FF2B5EF4-FFF2-40B4-BE49-F238E27FC236}">
                <a16:creationId xmlns:a16="http://schemas.microsoft.com/office/drawing/2014/main" id="{B4147794-66B7-4CDE-BC75-BBDC48B2F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18119"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9CFF39C9-5DC2-4576-AE88-444739747F1E}"/>
              </a:ext>
            </a:extLst>
          </p:cNvPr>
          <p:cNvSpPr>
            <a:spLocks noGrp="1"/>
          </p:cNvSpPr>
          <p:nvPr>
            <p:ph type="title"/>
          </p:nvPr>
        </p:nvSpPr>
        <p:spPr>
          <a:xfrm>
            <a:off x="4050889" y="365758"/>
            <a:ext cx="6784259" cy="1828800"/>
          </a:xfrm>
        </p:spPr>
        <p:txBody>
          <a:bodyPr>
            <a:noAutofit/>
          </a:bodyPr>
          <a:lstStyle/>
          <a:p>
            <a:r>
              <a:rPr lang="en-US" sz="3200" b="1" dirty="0">
                <a:solidFill>
                  <a:schemeClr val="tx1">
                    <a:lumMod val="85000"/>
                    <a:lumOff val="15000"/>
                  </a:schemeClr>
                </a:solidFill>
                <a:latin typeface="Arial Black" panose="020B0A04020102020204" pitchFamily="34" charset="0"/>
              </a:rPr>
              <a:t>Steps All Employers Can Take to Reduce Workers Risks of Exposure to SARS-CoV-2</a:t>
            </a:r>
          </a:p>
        </p:txBody>
      </p:sp>
      <p:sp>
        <p:nvSpPr>
          <p:cNvPr id="63" name="Rectangle 66">
            <a:extLst>
              <a:ext uri="{FF2B5EF4-FFF2-40B4-BE49-F238E27FC236}">
                <a16:creationId xmlns:a16="http://schemas.microsoft.com/office/drawing/2014/main" id="{41202E79-1236-4DF8-9921-F47A0B079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1">
              <a:lumMod val="85000"/>
              <a:lumOff val="1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0" name="Content Placeholder 2">
            <a:extLst>
              <a:ext uri="{FF2B5EF4-FFF2-40B4-BE49-F238E27FC236}">
                <a16:creationId xmlns:a16="http://schemas.microsoft.com/office/drawing/2014/main" id="{DF52F081-4145-490B-82EA-66F870D77A0D}"/>
              </a:ext>
            </a:extLst>
          </p:cNvPr>
          <p:cNvGraphicFramePr>
            <a:graphicFrameLocks noGrp="1"/>
          </p:cNvGraphicFramePr>
          <p:nvPr>
            <p:ph idx="1"/>
          </p:nvPr>
        </p:nvGraphicFramePr>
        <p:xfrm>
          <a:off x="4050889" y="2324100"/>
          <a:ext cx="6784259" cy="3875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101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C83A5C14-ED91-4CD1-809E-D29FF97C9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66" name="Freeform: Shape 65">
            <a:extLst>
              <a:ext uri="{FF2B5EF4-FFF2-40B4-BE49-F238E27FC236}">
                <a16:creationId xmlns:a16="http://schemas.microsoft.com/office/drawing/2014/main" id="{56065185-5C34-4F86-AA96-AA4D065B0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01600" sx="102000" sy="102000" algn="ctr"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0" name="Content Placeholder 2">
            <a:extLst>
              <a:ext uri="{FF2B5EF4-FFF2-40B4-BE49-F238E27FC236}">
                <a16:creationId xmlns:a16="http://schemas.microsoft.com/office/drawing/2014/main" id="{22F471DB-9B14-4842-842B-38E5D9FD12DB}"/>
              </a:ext>
            </a:extLst>
          </p:cNvPr>
          <p:cNvGraphicFramePr>
            <a:graphicFrameLocks noGrp="1"/>
          </p:cNvGraphicFramePr>
          <p:nvPr>
            <p:ph idx="1"/>
          </p:nvPr>
        </p:nvGraphicFramePr>
        <p:xfrm>
          <a:off x="629854" y="1476070"/>
          <a:ext cx="11192032" cy="5066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6D7CB454-4F3D-4902-8D9F-CB8698D2557D}"/>
              </a:ext>
            </a:extLst>
          </p:cNvPr>
          <p:cNvSpPr>
            <a:spLocks noGrp="1"/>
          </p:cNvSpPr>
          <p:nvPr>
            <p:ph type="title"/>
          </p:nvPr>
        </p:nvSpPr>
        <p:spPr>
          <a:xfrm>
            <a:off x="833001" y="365125"/>
            <a:ext cx="10515598" cy="1325563"/>
          </a:xfrm>
        </p:spPr>
        <p:txBody>
          <a:bodyPr>
            <a:normAutofit/>
          </a:bodyPr>
          <a:lstStyle/>
          <a:p>
            <a:pPr algn="ctr"/>
            <a:r>
              <a:rPr lang="en-US" sz="2600" b="1" dirty="0">
                <a:latin typeface="Arial Black" panose="020B0A04020102020204" pitchFamily="34" charset="0"/>
              </a:rPr>
              <a:t>CLASSIFYING WORKER EXPOSURE TO SARS-CoV-2</a:t>
            </a:r>
          </a:p>
        </p:txBody>
      </p:sp>
    </p:spTree>
    <p:extLst>
      <p:ext uri="{BB962C8B-B14F-4D97-AF65-F5344CB8AC3E}">
        <p14:creationId xmlns:p14="http://schemas.microsoft.com/office/powerpoint/2010/main" val="4231057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DC268CC-D24B-4210-AA50-8F8D4BFDB0C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06229" y="2093408"/>
            <a:ext cx="4017523" cy="3478027"/>
          </a:xfrm>
        </p:spPr>
      </p:pic>
      <p:sp>
        <p:nvSpPr>
          <p:cNvPr id="5" name="Content Placeholder 4">
            <a:extLst>
              <a:ext uri="{FF2B5EF4-FFF2-40B4-BE49-F238E27FC236}">
                <a16:creationId xmlns:a16="http://schemas.microsoft.com/office/drawing/2014/main" id="{FAC26488-C4A8-4C63-8C9A-00DD7AA758B0}"/>
              </a:ext>
            </a:extLst>
          </p:cNvPr>
          <p:cNvSpPr>
            <a:spLocks noGrp="1"/>
          </p:cNvSpPr>
          <p:nvPr>
            <p:ph sz="half" idx="2"/>
          </p:nvPr>
        </p:nvSpPr>
        <p:spPr>
          <a:xfrm>
            <a:off x="6201383" y="2093408"/>
            <a:ext cx="5181600" cy="4351338"/>
          </a:xfrm>
        </p:spPr>
        <p:txBody>
          <a:bodyPr>
            <a:normAutofit/>
          </a:bodyPr>
          <a:lstStyle/>
          <a:p>
            <a:pPr marL="0" indent="0">
              <a:buNone/>
            </a:pPr>
            <a:r>
              <a:rPr lang="en-US" sz="2400" dirty="0"/>
              <a:t>The Occupational Risk Pyramid shows the four exposure risk levels in the shape of a pyramid to represent probable distribution of risk. </a:t>
            </a:r>
          </a:p>
          <a:p>
            <a:pPr marL="0" indent="0">
              <a:buNone/>
            </a:pPr>
            <a:r>
              <a:rPr lang="en-US" sz="2400" dirty="0"/>
              <a:t>Most American workers will likely fall in the lower exposure risk (caution) or medium exposure risk levels.</a:t>
            </a:r>
          </a:p>
          <a:p>
            <a:pPr marL="0" indent="0">
              <a:buNone/>
            </a:pPr>
            <a:endParaRPr lang="en-US" sz="2400" dirty="0">
              <a:latin typeface="Arial Black" panose="020B0A04020102020204" pitchFamily="34" charset="0"/>
            </a:endParaRPr>
          </a:p>
        </p:txBody>
      </p:sp>
      <p:sp>
        <p:nvSpPr>
          <p:cNvPr id="8" name="Title 1">
            <a:extLst>
              <a:ext uri="{FF2B5EF4-FFF2-40B4-BE49-F238E27FC236}">
                <a16:creationId xmlns:a16="http://schemas.microsoft.com/office/drawing/2014/main" id="{F59CD5CB-FD89-4F7F-92F8-5562E6E1D321}"/>
              </a:ext>
            </a:extLst>
          </p:cNvPr>
          <p:cNvSpPr>
            <a:spLocks noGrp="1"/>
          </p:cNvSpPr>
          <p:nvPr>
            <p:ph type="title"/>
          </p:nvPr>
        </p:nvSpPr>
        <p:spPr>
          <a:xfrm>
            <a:off x="833001" y="365125"/>
            <a:ext cx="10515598" cy="1325563"/>
          </a:xfrm>
        </p:spPr>
        <p:txBody>
          <a:bodyPr>
            <a:normAutofit/>
          </a:bodyPr>
          <a:lstStyle/>
          <a:p>
            <a:pPr algn="ctr"/>
            <a:r>
              <a:rPr lang="en-US" sz="2600" b="1" dirty="0">
                <a:solidFill>
                  <a:schemeClr val="accent4">
                    <a:lumMod val="60000"/>
                    <a:lumOff val="40000"/>
                  </a:schemeClr>
                </a:solidFill>
                <a:latin typeface="Arial Black" panose="020B0A04020102020204" pitchFamily="34" charset="0"/>
              </a:rPr>
              <a:t>CLASSIFYING WORKER EXPOSURE TO SARS-CoV-2</a:t>
            </a:r>
          </a:p>
        </p:txBody>
      </p:sp>
    </p:spTree>
    <p:extLst>
      <p:ext uri="{BB962C8B-B14F-4D97-AF65-F5344CB8AC3E}">
        <p14:creationId xmlns:p14="http://schemas.microsoft.com/office/powerpoint/2010/main" val="2105806887"/>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ACC994-04C9-4B5A-BBDD-EBA859580E31}"/>
              </a:ext>
            </a:extLst>
          </p:cNvPr>
          <p:cNvSpPr>
            <a:spLocks noGrp="1"/>
          </p:cNvSpPr>
          <p:nvPr>
            <p:ph type="title"/>
          </p:nvPr>
        </p:nvSpPr>
        <p:spPr>
          <a:xfrm>
            <a:off x="833001" y="365125"/>
            <a:ext cx="10515598" cy="1325563"/>
          </a:xfrm>
        </p:spPr>
        <p:txBody>
          <a:bodyPr>
            <a:normAutofit/>
          </a:bodyPr>
          <a:lstStyle/>
          <a:p>
            <a:pPr algn="ctr"/>
            <a:r>
              <a:rPr lang="en-US" sz="2600" b="1" dirty="0">
                <a:solidFill>
                  <a:schemeClr val="accent4">
                    <a:lumMod val="60000"/>
                    <a:lumOff val="40000"/>
                  </a:schemeClr>
                </a:solidFill>
                <a:latin typeface="Arial Black" panose="020B0A04020102020204" pitchFamily="34" charset="0"/>
              </a:rPr>
              <a:t>CLASSIFYING WORKER EXPOSURE TO SARS-CoV-2</a:t>
            </a:r>
          </a:p>
        </p:txBody>
      </p:sp>
      <p:sp>
        <p:nvSpPr>
          <p:cNvPr id="3" name="Content Placeholder 2">
            <a:extLst>
              <a:ext uri="{FF2B5EF4-FFF2-40B4-BE49-F238E27FC236}">
                <a16:creationId xmlns:a16="http://schemas.microsoft.com/office/drawing/2014/main" id="{4979C786-40D9-4860-A975-7280E0F679D1}"/>
              </a:ext>
            </a:extLst>
          </p:cNvPr>
          <p:cNvSpPr>
            <a:spLocks noGrp="1"/>
          </p:cNvSpPr>
          <p:nvPr>
            <p:ph idx="1"/>
          </p:nvPr>
        </p:nvSpPr>
        <p:spPr>
          <a:xfrm>
            <a:off x="838201" y="2022601"/>
            <a:ext cx="10515598" cy="4154361"/>
          </a:xfrm>
        </p:spPr>
        <p:txBody>
          <a:bodyPr>
            <a:normAutofit fontScale="92500" lnSpcReduction="10000"/>
          </a:bodyPr>
          <a:lstStyle/>
          <a:p>
            <a:pPr marL="0" indent="0">
              <a:buNone/>
            </a:pPr>
            <a:r>
              <a:rPr lang="en-US" sz="2400" b="1" u="sng" dirty="0">
                <a:solidFill>
                  <a:schemeClr val="accent4">
                    <a:lumMod val="60000"/>
                    <a:lumOff val="40000"/>
                  </a:schemeClr>
                </a:solidFill>
              </a:rPr>
              <a:t>Very High Exposure Risk </a:t>
            </a:r>
          </a:p>
          <a:p>
            <a:pPr marL="0" indent="0">
              <a:buNone/>
            </a:pPr>
            <a:r>
              <a:rPr lang="en-US" sz="2400" dirty="0"/>
              <a:t>Very high exposure risk jobs are those with high potential for exposure to known or suspected sources of COVID-19 during specific medical, postmortem, or laboratory procedures. </a:t>
            </a:r>
          </a:p>
          <a:p>
            <a:pPr marL="0" indent="0">
              <a:buNone/>
            </a:pPr>
            <a:r>
              <a:rPr lang="en-US" sz="2400" dirty="0"/>
              <a:t>Workers in this category include: </a:t>
            </a:r>
          </a:p>
          <a:p>
            <a:pPr marL="514350" indent="-514350">
              <a:buAutoNum type="arabicPeriod"/>
            </a:pPr>
            <a:r>
              <a:rPr lang="en-US" sz="2400" dirty="0"/>
              <a:t>Healthcare workers performing aerosol-generating procedures on known or suspected COVID-19 patients </a:t>
            </a:r>
          </a:p>
          <a:p>
            <a:pPr marL="514350" indent="-514350">
              <a:buAutoNum type="arabicPeriod"/>
            </a:pPr>
            <a:r>
              <a:rPr lang="en-US" sz="2400" dirty="0"/>
              <a:t>Healthcare or laboratory personnel collecting or handling specimens from known or suspected COVID-19 patients </a:t>
            </a:r>
          </a:p>
          <a:p>
            <a:pPr marL="514350" indent="-514350">
              <a:buAutoNum type="arabicPeriod"/>
            </a:pPr>
            <a:r>
              <a:rPr lang="en-US" sz="2400" dirty="0"/>
              <a:t>Morgue workers performing autopsies, which generally involve aerosol-generating procedures, on the bodies of people who are known to have, or suspected of having, COVID-19 at the time of their death</a:t>
            </a:r>
          </a:p>
          <a:p>
            <a:pPr marL="0" indent="0">
              <a:buNone/>
            </a:pPr>
            <a:endParaRPr lang="en-US" sz="2400"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2094559648"/>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979C786-40D9-4860-A975-7280E0F679D1}"/>
              </a:ext>
            </a:extLst>
          </p:cNvPr>
          <p:cNvSpPr>
            <a:spLocks noGrp="1"/>
          </p:cNvSpPr>
          <p:nvPr>
            <p:ph idx="1"/>
          </p:nvPr>
        </p:nvSpPr>
        <p:spPr>
          <a:xfrm>
            <a:off x="838201" y="2022601"/>
            <a:ext cx="10515598" cy="4154361"/>
          </a:xfrm>
        </p:spPr>
        <p:txBody>
          <a:bodyPr>
            <a:normAutofit/>
          </a:bodyPr>
          <a:lstStyle/>
          <a:p>
            <a:pPr marL="0" indent="0">
              <a:buNone/>
            </a:pPr>
            <a:r>
              <a:rPr lang="en-US" sz="2400" b="1" u="sng" dirty="0">
                <a:solidFill>
                  <a:schemeClr val="accent4">
                    <a:lumMod val="60000"/>
                    <a:lumOff val="40000"/>
                  </a:schemeClr>
                </a:solidFill>
              </a:rPr>
              <a:t>High Exposure Risk </a:t>
            </a:r>
          </a:p>
          <a:p>
            <a:pPr marL="0" indent="0">
              <a:buNone/>
            </a:pPr>
            <a:r>
              <a:rPr lang="en-US" sz="2400" dirty="0"/>
              <a:t>High exposure risk jobs are those with high potential for exposure to known or suspected sources of COVID-19. Workers in this category include: Workers in this category include: </a:t>
            </a:r>
          </a:p>
          <a:p>
            <a:pPr marL="514350" indent="-514350">
              <a:buAutoNum type="arabicPeriod"/>
            </a:pPr>
            <a:r>
              <a:rPr lang="en-US" sz="2400" dirty="0"/>
              <a:t>Healthcare delivery and support staff who must enter patient rooms who are known or suspected COVID-19 patients </a:t>
            </a:r>
          </a:p>
          <a:p>
            <a:pPr marL="514350" indent="-514350">
              <a:buAutoNum type="arabicPeriod"/>
            </a:pPr>
            <a:r>
              <a:rPr lang="en-US" sz="2400" dirty="0"/>
              <a:t>Medical transport workers from known or suspected COVID-19 patients </a:t>
            </a:r>
          </a:p>
          <a:p>
            <a:pPr marL="514350" indent="-514350">
              <a:buAutoNum type="arabicPeriod"/>
            </a:pPr>
            <a:r>
              <a:rPr lang="en-US" sz="2400" dirty="0"/>
              <a:t>Mortuary workers involved in preparing (e.g., for burial or cremation) the bodies of people who are known to have, or suspected of having, COVID-19 at the time of their death.</a:t>
            </a:r>
          </a:p>
          <a:p>
            <a:pPr marL="0" indent="0">
              <a:buNone/>
            </a:pPr>
            <a:endParaRPr lang="en-US" sz="2400" dirty="0">
              <a:solidFill>
                <a:srgbClr val="FFFFFF"/>
              </a:solidFill>
              <a:latin typeface="Arial Black" panose="020B0A04020102020204" pitchFamily="34" charset="0"/>
            </a:endParaRPr>
          </a:p>
        </p:txBody>
      </p:sp>
      <p:sp>
        <p:nvSpPr>
          <p:cNvPr id="11" name="Title 1">
            <a:extLst>
              <a:ext uri="{FF2B5EF4-FFF2-40B4-BE49-F238E27FC236}">
                <a16:creationId xmlns:a16="http://schemas.microsoft.com/office/drawing/2014/main" id="{17C4D410-4BCA-47D8-87F2-7A4ACDF5D3D9}"/>
              </a:ext>
            </a:extLst>
          </p:cNvPr>
          <p:cNvSpPr>
            <a:spLocks noGrp="1"/>
          </p:cNvSpPr>
          <p:nvPr>
            <p:ph type="title"/>
          </p:nvPr>
        </p:nvSpPr>
        <p:spPr>
          <a:xfrm>
            <a:off x="833001" y="365125"/>
            <a:ext cx="10515598" cy="1325563"/>
          </a:xfrm>
        </p:spPr>
        <p:txBody>
          <a:bodyPr>
            <a:normAutofit/>
          </a:bodyPr>
          <a:lstStyle/>
          <a:p>
            <a:pPr algn="ctr"/>
            <a:r>
              <a:rPr lang="en-US" sz="2600" b="1" dirty="0">
                <a:solidFill>
                  <a:schemeClr val="accent4">
                    <a:lumMod val="60000"/>
                    <a:lumOff val="40000"/>
                  </a:schemeClr>
                </a:solidFill>
                <a:latin typeface="Arial Black" panose="020B0A04020102020204" pitchFamily="34" charset="0"/>
              </a:rPr>
              <a:t>CLASSIFYING WORKER EXPOSURE TO SARS-CoV-2</a:t>
            </a:r>
          </a:p>
        </p:txBody>
      </p:sp>
    </p:spTree>
    <p:extLst>
      <p:ext uri="{BB962C8B-B14F-4D97-AF65-F5344CB8AC3E}">
        <p14:creationId xmlns:p14="http://schemas.microsoft.com/office/powerpoint/2010/main" val="124853361"/>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979C786-40D9-4860-A975-7280E0F679D1}"/>
              </a:ext>
            </a:extLst>
          </p:cNvPr>
          <p:cNvSpPr>
            <a:spLocks noGrp="1"/>
          </p:cNvSpPr>
          <p:nvPr>
            <p:ph idx="1"/>
          </p:nvPr>
        </p:nvSpPr>
        <p:spPr>
          <a:xfrm>
            <a:off x="838201" y="2022601"/>
            <a:ext cx="10515598" cy="4154361"/>
          </a:xfrm>
        </p:spPr>
        <p:txBody>
          <a:bodyPr>
            <a:normAutofit/>
          </a:bodyPr>
          <a:lstStyle/>
          <a:p>
            <a:pPr marL="0" indent="0">
              <a:buNone/>
            </a:pPr>
            <a:r>
              <a:rPr lang="en-US" sz="2400" b="1" u="sng" dirty="0">
                <a:solidFill>
                  <a:schemeClr val="accent4">
                    <a:lumMod val="60000"/>
                    <a:lumOff val="40000"/>
                  </a:schemeClr>
                </a:solidFill>
              </a:rPr>
              <a:t>Medium Exposure Risk </a:t>
            </a:r>
          </a:p>
          <a:p>
            <a:r>
              <a:rPr lang="en-US" sz="2400" dirty="0"/>
              <a:t>Medium exposure risk jobs include those that require frequent and/or close contact with (i.e., within 6 feet of) people who may be infected with SARS-CoV-2, but who are not known or suspected COVID-19 patients. </a:t>
            </a:r>
          </a:p>
          <a:p>
            <a:r>
              <a:rPr lang="en-US" sz="2400" dirty="0"/>
              <a:t>In areas without ongoing community transmission, workers in this risk group may have frequent contact with travelers who may return from international locations with widespread COVID-19 transmission. </a:t>
            </a:r>
          </a:p>
          <a:p>
            <a:r>
              <a:rPr lang="en-US" sz="2400" dirty="0"/>
              <a:t>In areas where there is ongoing community transmission, workers in this category may have contact with the general public (e.g., schools, high-population-density work environments, some high-volume retail settings).</a:t>
            </a:r>
          </a:p>
          <a:p>
            <a:pPr marL="0" indent="0">
              <a:buNone/>
            </a:pPr>
            <a:endParaRPr lang="en-US" sz="2400" dirty="0">
              <a:solidFill>
                <a:srgbClr val="FFFFFF"/>
              </a:solidFill>
              <a:latin typeface="Arial Black" panose="020B0A04020102020204" pitchFamily="34" charset="0"/>
            </a:endParaRPr>
          </a:p>
        </p:txBody>
      </p:sp>
      <p:sp>
        <p:nvSpPr>
          <p:cNvPr id="9" name="Title 1">
            <a:extLst>
              <a:ext uri="{FF2B5EF4-FFF2-40B4-BE49-F238E27FC236}">
                <a16:creationId xmlns:a16="http://schemas.microsoft.com/office/drawing/2014/main" id="{A30E8320-410B-4E57-94E0-2C0268271F95}"/>
              </a:ext>
            </a:extLst>
          </p:cNvPr>
          <p:cNvSpPr>
            <a:spLocks noGrp="1"/>
          </p:cNvSpPr>
          <p:nvPr>
            <p:ph type="title"/>
          </p:nvPr>
        </p:nvSpPr>
        <p:spPr>
          <a:xfrm>
            <a:off x="833001" y="365125"/>
            <a:ext cx="10515598" cy="1325563"/>
          </a:xfrm>
        </p:spPr>
        <p:txBody>
          <a:bodyPr>
            <a:normAutofit/>
          </a:bodyPr>
          <a:lstStyle/>
          <a:p>
            <a:pPr algn="ctr"/>
            <a:r>
              <a:rPr lang="en-US" sz="2600" b="1" dirty="0">
                <a:solidFill>
                  <a:schemeClr val="accent4">
                    <a:lumMod val="60000"/>
                    <a:lumOff val="40000"/>
                  </a:schemeClr>
                </a:solidFill>
                <a:latin typeface="Arial Black" panose="020B0A04020102020204" pitchFamily="34" charset="0"/>
              </a:rPr>
              <a:t>CLASSIFYING WORKER EXPOSURE TO SARS-CoV-2</a:t>
            </a:r>
          </a:p>
        </p:txBody>
      </p:sp>
    </p:spTree>
    <p:extLst>
      <p:ext uri="{BB962C8B-B14F-4D97-AF65-F5344CB8AC3E}">
        <p14:creationId xmlns:p14="http://schemas.microsoft.com/office/powerpoint/2010/main" val="1224913179"/>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979C786-40D9-4860-A975-7280E0F679D1}"/>
              </a:ext>
            </a:extLst>
          </p:cNvPr>
          <p:cNvSpPr>
            <a:spLocks noGrp="1"/>
          </p:cNvSpPr>
          <p:nvPr>
            <p:ph idx="1"/>
          </p:nvPr>
        </p:nvSpPr>
        <p:spPr>
          <a:xfrm>
            <a:off x="838201" y="2022601"/>
            <a:ext cx="10515598" cy="4154361"/>
          </a:xfrm>
        </p:spPr>
        <p:txBody>
          <a:bodyPr>
            <a:normAutofit/>
          </a:bodyPr>
          <a:lstStyle/>
          <a:p>
            <a:pPr marL="0" indent="0">
              <a:buNone/>
            </a:pPr>
            <a:r>
              <a:rPr lang="en-US" sz="2400" b="1" u="sng" dirty="0">
                <a:solidFill>
                  <a:schemeClr val="accent4">
                    <a:lumMod val="60000"/>
                    <a:lumOff val="40000"/>
                  </a:schemeClr>
                </a:solidFill>
              </a:rPr>
              <a:t>Lower Exposure Risk (Caution)</a:t>
            </a:r>
          </a:p>
          <a:p>
            <a:r>
              <a:rPr lang="en-US" sz="2400" dirty="0"/>
              <a:t>Lower exposure risk (caution) jobs are those that do not require contact with people known to be, or suspected of being, infected with SARS-CoV-2 nor frequent close contact with (i.e., within 6 feet of) the general public. </a:t>
            </a:r>
          </a:p>
          <a:p>
            <a:r>
              <a:rPr lang="en-US" sz="2400" dirty="0"/>
              <a:t>Workers in this category have minimal occupational contact with the public and other coworkers.</a:t>
            </a:r>
          </a:p>
          <a:p>
            <a:pPr marL="0" indent="0">
              <a:buNone/>
            </a:pPr>
            <a:endParaRPr lang="en-US" sz="2400" dirty="0">
              <a:solidFill>
                <a:srgbClr val="FFFFFF"/>
              </a:solidFill>
              <a:latin typeface="Arial Black" panose="020B0A04020102020204" pitchFamily="34" charset="0"/>
            </a:endParaRPr>
          </a:p>
        </p:txBody>
      </p:sp>
      <p:sp>
        <p:nvSpPr>
          <p:cNvPr id="9" name="Title 1">
            <a:extLst>
              <a:ext uri="{FF2B5EF4-FFF2-40B4-BE49-F238E27FC236}">
                <a16:creationId xmlns:a16="http://schemas.microsoft.com/office/drawing/2014/main" id="{AE9B5146-C51E-41D8-A338-8CA007146D85}"/>
              </a:ext>
            </a:extLst>
          </p:cNvPr>
          <p:cNvSpPr>
            <a:spLocks noGrp="1"/>
          </p:cNvSpPr>
          <p:nvPr>
            <p:ph type="title"/>
          </p:nvPr>
        </p:nvSpPr>
        <p:spPr>
          <a:xfrm>
            <a:off x="833001" y="365125"/>
            <a:ext cx="10515598" cy="1325563"/>
          </a:xfrm>
        </p:spPr>
        <p:txBody>
          <a:bodyPr>
            <a:normAutofit/>
          </a:bodyPr>
          <a:lstStyle/>
          <a:p>
            <a:pPr algn="ctr"/>
            <a:r>
              <a:rPr lang="en-US" sz="2600" b="1" dirty="0">
                <a:solidFill>
                  <a:schemeClr val="accent4">
                    <a:lumMod val="60000"/>
                    <a:lumOff val="40000"/>
                  </a:schemeClr>
                </a:solidFill>
                <a:latin typeface="Arial Black" panose="020B0A04020102020204" pitchFamily="34" charset="0"/>
              </a:rPr>
              <a:t>CLASSIFYING WORKER EXPOSURE TO SARS-CoV-2</a:t>
            </a:r>
          </a:p>
        </p:txBody>
      </p:sp>
    </p:spTree>
    <p:extLst>
      <p:ext uri="{BB962C8B-B14F-4D97-AF65-F5344CB8AC3E}">
        <p14:creationId xmlns:p14="http://schemas.microsoft.com/office/powerpoint/2010/main" val="2604681970"/>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CC994-04C9-4B5A-BBDD-EBA859580E31}"/>
              </a:ext>
            </a:extLst>
          </p:cNvPr>
          <p:cNvSpPr>
            <a:spLocks noGrp="1"/>
          </p:cNvSpPr>
          <p:nvPr>
            <p:ph type="ctrTitle"/>
          </p:nvPr>
        </p:nvSpPr>
        <p:spPr/>
        <p:txBody>
          <a:bodyPr>
            <a:normAutofit/>
          </a:bodyPr>
          <a:lstStyle/>
          <a:p>
            <a:r>
              <a:rPr lang="en-US" sz="9600" b="1" dirty="0">
                <a:solidFill>
                  <a:schemeClr val="accent4">
                    <a:lumMod val="60000"/>
                    <a:lumOff val="40000"/>
                  </a:schemeClr>
                </a:solidFill>
                <a:latin typeface="Arial Black" panose="020B0A04020102020204" pitchFamily="34" charset="0"/>
              </a:rPr>
              <a:t>COVID-19</a:t>
            </a:r>
          </a:p>
        </p:txBody>
      </p:sp>
      <p:sp>
        <p:nvSpPr>
          <p:cNvPr id="4" name="Subtitle 3">
            <a:extLst>
              <a:ext uri="{FF2B5EF4-FFF2-40B4-BE49-F238E27FC236}">
                <a16:creationId xmlns:a16="http://schemas.microsoft.com/office/drawing/2014/main" id="{E0C85547-7DEA-4720-BE15-A1536590641B}"/>
              </a:ext>
            </a:extLst>
          </p:cNvPr>
          <p:cNvSpPr>
            <a:spLocks noGrp="1"/>
          </p:cNvSpPr>
          <p:nvPr>
            <p:ph type="subTitle" idx="1"/>
          </p:nvPr>
        </p:nvSpPr>
        <p:spPr/>
        <p:txBody>
          <a:bodyPr>
            <a:normAutofit lnSpcReduction="10000"/>
          </a:bodyPr>
          <a:lstStyle/>
          <a:p>
            <a:r>
              <a:rPr lang="en-US" b="1" dirty="0">
                <a:latin typeface="Arial Black" panose="020B0A04020102020204" pitchFamily="34" charset="0"/>
              </a:rPr>
              <a:t>SIX RECOMMENDED JOBSITE PROTOCOLS </a:t>
            </a:r>
          </a:p>
          <a:p>
            <a:r>
              <a:rPr lang="en-US" dirty="0">
                <a:solidFill>
                  <a:srgbClr val="FFFFFF"/>
                </a:solidFill>
              </a:rPr>
              <a:t>By: General Building Contractors Association of Philadelphia </a:t>
            </a:r>
          </a:p>
          <a:p>
            <a:r>
              <a:rPr lang="en-US" dirty="0">
                <a:solidFill>
                  <a:srgbClr val="FFFFFF"/>
                </a:solidFill>
              </a:rPr>
              <a:t>&amp; </a:t>
            </a:r>
          </a:p>
          <a:p>
            <a:r>
              <a:rPr lang="en-US" dirty="0">
                <a:solidFill>
                  <a:srgbClr val="FFFFFF"/>
                </a:solidFill>
              </a:rPr>
              <a:t>Eastern Atlantic States Regional Council </a:t>
            </a:r>
          </a:p>
          <a:p>
            <a:endParaRPr lang="en-US" b="1" dirty="0">
              <a:latin typeface="Arial Black" panose="020B0A04020102020204" pitchFamily="34" charset="0"/>
            </a:endParaRPr>
          </a:p>
        </p:txBody>
      </p:sp>
      <p:pic>
        <p:nvPicPr>
          <p:cNvPr id="5" name="Picture 4">
            <a:extLst>
              <a:ext uri="{FF2B5EF4-FFF2-40B4-BE49-F238E27FC236}">
                <a16:creationId xmlns:a16="http://schemas.microsoft.com/office/drawing/2014/main" id="{3E83EB12-95E1-4BF4-B049-03B334666A92}"/>
              </a:ext>
            </a:extLst>
          </p:cNvPr>
          <p:cNvPicPr>
            <a:picLocks noChangeAspect="1"/>
          </p:cNvPicPr>
          <p:nvPr/>
        </p:nvPicPr>
        <p:blipFill>
          <a:blip r:embed="rId2"/>
          <a:stretch>
            <a:fillRect/>
          </a:stretch>
        </p:blipFill>
        <p:spPr>
          <a:xfrm>
            <a:off x="9007969" y="358142"/>
            <a:ext cx="2627604" cy="957155"/>
          </a:xfrm>
          <a:prstGeom prst="rect">
            <a:avLst/>
          </a:prstGeom>
        </p:spPr>
      </p:pic>
    </p:spTree>
    <p:extLst>
      <p:ext uri="{BB962C8B-B14F-4D97-AF65-F5344CB8AC3E}">
        <p14:creationId xmlns:p14="http://schemas.microsoft.com/office/powerpoint/2010/main" val="4255190040"/>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ACC994-04C9-4B5A-BBDD-EBA859580E31}"/>
              </a:ext>
            </a:extLst>
          </p:cNvPr>
          <p:cNvSpPr>
            <a:spLocks noGrp="1"/>
          </p:cNvSpPr>
          <p:nvPr>
            <p:ph type="title"/>
          </p:nvPr>
        </p:nvSpPr>
        <p:spPr>
          <a:xfrm>
            <a:off x="1" y="0"/>
            <a:ext cx="12191999" cy="1690688"/>
          </a:xfrm>
          <a:solidFill>
            <a:schemeClr val="bg1">
              <a:lumMod val="50000"/>
              <a:lumOff val="50000"/>
            </a:schemeClr>
          </a:solidFill>
        </p:spPr>
        <p:txBody>
          <a:bodyPr>
            <a:normAutofit/>
          </a:bodyPr>
          <a:lstStyle/>
          <a:p>
            <a:pPr algn="ctr"/>
            <a:r>
              <a:rPr lang="en-US" sz="4800" b="1" dirty="0">
                <a:solidFill>
                  <a:schemeClr val="accent4">
                    <a:lumMod val="60000"/>
                    <a:lumOff val="40000"/>
                  </a:schemeClr>
                </a:solidFill>
                <a:latin typeface="Arial Black" panose="020B0A04020102020204" pitchFamily="34" charset="0"/>
              </a:rPr>
              <a:t>PROTOCOL #1 </a:t>
            </a:r>
            <a:br>
              <a:rPr lang="en-US" sz="3600" b="1" dirty="0">
                <a:solidFill>
                  <a:schemeClr val="accent4">
                    <a:lumMod val="60000"/>
                    <a:lumOff val="40000"/>
                  </a:schemeClr>
                </a:solidFill>
                <a:latin typeface="Arial Black" panose="020B0A04020102020204" pitchFamily="34" charset="0"/>
              </a:rPr>
            </a:br>
            <a:r>
              <a:rPr lang="en-US" sz="2800" b="1" dirty="0">
                <a:latin typeface="Arial Black" panose="020B0A04020102020204" pitchFamily="34" charset="0"/>
              </a:rPr>
              <a:t>WORKER PERSONAL RESPONSIBILITIES </a:t>
            </a:r>
          </a:p>
        </p:txBody>
      </p:sp>
      <p:sp>
        <p:nvSpPr>
          <p:cNvPr id="3" name="Content Placeholder 2">
            <a:extLst>
              <a:ext uri="{FF2B5EF4-FFF2-40B4-BE49-F238E27FC236}">
                <a16:creationId xmlns:a16="http://schemas.microsoft.com/office/drawing/2014/main" id="{4979C786-40D9-4860-A975-7280E0F679D1}"/>
              </a:ext>
            </a:extLst>
          </p:cNvPr>
          <p:cNvSpPr>
            <a:spLocks noGrp="1"/>
          </p:cNvSpPr>
          <p:nvPr>
            <p:ph idx="1"/>
          </p:nvPr>
        </p:nvSpPr>
        <p:spPr>
          <a:xfrm>
            <a:off x="838201" y="2022601"/>
            <a:ext cx="10515598" cy="4154361"/>
          </a:xfrm>
        </p:spPr>
        <p:txBody>
          <a:bodyPr>
            <a:normAutofit/>
          </a:bodyPr>
          <a:lstStyle/>
          <a:p>
            <a:pPr lvl="0"/>
            <a:r>
              <a:rPr lang="en-US" sz="2200" dirty="0"/>
              <a:t>Employees need to take steps to protect themselves. Refer to CDC guidelines on </a:t>
            </a:r>
            <a:r>
              <a:rPr lang="en-US" sz="2200" u="sng" dirty="0">
                <a:solidFill>
                  <a:schemeClr val="accent4">
                    <a:lumMod val="60000"/>
                    <a:lumOff val="40000"/>
                  </a:schemeClr>
                </a:solidFill>
              </a:rPr>
              <a:t>How to Protect Yourself</a:t>
            </a:r>
            <a:r>
              <a:rPr lang="en-US" sz="2200" dirty="0"/>
              <a:t>.</a:t>
            </a:r>
          </a:p>
          <a:p>
            <a:pPr lvl="0"/>
            <a:r>
              <a:rPr lang="en-US" sz="2200" dirty="0"/>
              <a:t>It is critical that individuals </a:t>
            </a:r>
            <a:r>
              <a:rPr lang="en-US" sz="2200" b="1" u="sng" dirty="0"/>
              <a:t>NOT</a:t>
            </a:r>
            <a:r>
              <a:rPr lang="en-US" sz="2200" dirty="0"/>
              <a:t> report to work while they are experiencing illness symptoms such as fever of 100.4 or higher (or local jurisdiction), cough, shortness of breath or difficulty breathing, dry cough, body aches, chills, or fatigue, or loss of sense of smell and/or taste. Refer to CDC guidelines on </a:t>
            </a:r>
            <a:r>
              <a:rPr lang="en-US" sz="2200" u="sng" dirty="0">
                <a:solidFill>
                  <a:schemeClr val="accent4">
                    <a:lumMod val="60000"/>
                    <a:lumOff val="40000"/>
                  </a:schemeClr>
                </a:solidFill>
              </a:rPr>
              <a:t>What To Do If You Are Sick</a:t>
            </a:r>
            <a:r>
              <a:rPr lang="en-US" sz="2200" dirty="0"/>
              <a:t>.</a:t>
            </a:r>
            <a:r>
              <a:rPr lang="en-US" sz="2200" dirty="0">
                <a:solidFill>
                  <a:schemeClr val="accent4">
                    <a:lumMod val="60000"/>
                    <a:lumOff val="40000"/>
                  </a:schemeClr>
                </a:solidFill>
              </a:rPr>
              <a:t> </a:t>
            </a:r>
          </a:p>
          <a:p>
            <a:pPr lvl="1"/>
            <a:r>
              <a:rPr lang="en-US" sz="2200" dirty="0"/>
              <a:t>Workers should </a:t>
            </a:r>
            <a:r>
              <a:rPr lang="en-US" sz="2200" b="1" u="sng" dirty="0"/>
              <a:t>NOT</a:t>
            </a:r>
            <a:r>
              <a:rPr lang="en-US" sz="2200" dirty="0"/>
              <a:t> return to work until at least 3 days (72 hours) have passed since recovery defined as resolution of fever without the use of fever-reducing medications and improvement in respiratory symptoms (e.g., cough, shortness of breath); </a:t>
            </a:r>
            <a:r>
              <a:rPr lang="en-US" sz="2200" b="1" dirty="0"/>
              <a:t>and,</a:t>
            </a:r>
            <a:endParaRPr lang="en-US" sz="2200" dirty="0"/>
          </a:p>
          <a:p>
            <a:pPr lvl="1"/>
            <a:r>
              <a:rPr lang="en-US" sz="2200" dirty="0"/>
              <a:t>At least 7 days have passed since symptoms first appeared</a:t>
            </a:r>
          </a:p>
          <a:p>
            <a:pPr marL="0" indent="0">
              <a:buNone/>
            </a:pPr>
            <a:endParaRPr lang="en-US" sz="2400"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3193706230"/>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ACC994-04C9-4B5A-BBDD-EBA859580E31}"/>
              </a:ext>
            </a:extLst>
          </p:cNvPr>
          <p:cNvSpPr>
            <a:spLocks noGrp="1"/>
          </p:cNvSpPr>
          <p:nvPr>
            <p:ph type="title"/>
          </p:nvPr>
        </p:nvSpPr>
        <p:spPr>
          <a:xfrm>
            <a:off x="1" y="0"/>
            <a:ext cx="12191999" cy="1690688"/>
          </a:xfrm>
          <a:solidFill>
            <a:schemeClr val="bg1">
              <a:lumMod val="50000"/>
              <a:lumOff val="50000"/>
            </a:schemeClr>
          </a:solidFill>
        </p:spPr>
        <p:txBody>
          <a:bodyPr>
            <a:normAutofit/>
          </a:bodyPr>
          <a:lstStyle/>
          <a:p>
            <a:pPr algn="ctr"/>
            <a:r>
              <a:rPr lang="en-US" sz="4800" b="1" dirty="0">
                <a:solidFill>
                  <a:schemeClr val="accent4">
                    <a:lumMod val="60000"/>
                    <a:lumOff val="40000"/>
                  </a:schemeClr>
                </a:solidFill>
                <a:latin typeface="Arial Black" panose="020B0A04020102020204" pitchFamily="34" charset="0"/>
              </a:rPr>
              <a:t>PROTOCOL #1 </a:t>
            </a:r>
            <a:br>
              <a:rPr lang="en-US" sz="3600" b="1" dirty="0">
                <a:solidFill>
                  <a:schemeClr val="accent4">
                    <a:lumMod val="60000"/>
                    <a:lumOff val="40000"/>
                  </a:schemeClr>
                </a:solidFill>
                <a:latin typeface="Arial Black" panose="020B0A04020102020204" pitchFamily="34" charset="0"/>
              </a:rPr>
            </a:br>
            <a:r>
              <a:rPr lang="en-US" sz="2800" b="1" dirty="0">
                <a:latin typeface="Arial Black" panose="020B0A04020102020204" pitchFamily="34" charset="0"/>
              </a:rPr>
              <a:t>WORKER PERSONAL RESPONSIBILITIES </a:t>
            </a:r>
          </a:p>
        </p:txBody>
      </p:sp>
      <p:sp>
        <p:nvSpPr>
          <p:cNvPr id="3" name="Content Placeholder 2">
            <a:extLst>
              <a:ext uri="{FF2B5EF4-FFF2-40B4-BE49-F238E27FC236}">
                <a16:creationId xmlns:a16="http://schemas.microsoft.com/office/drawing/2014/main" id="{4979C786-40D9-4860-A975-7280E0F679D1}"/>
              </a:ext>
            </a:extLst>
          </p:cNvPr>
          <p:cNvSpPr>
            <a:spLocks noGrp="1"/>
          </p:cNvSpPr>
          <p:nvPr>
            <p:ph idx="1"/>
          </p:nvPr>
        </p:nvSpPr>
        <p:spPr>
          <a:xfrm>
            <a:off x="838201" y="2022601"/>
            <a:ext cx="10515598" cy="4154361"/>
          </a:xfrm>
        </p:spPr>
        <p:txBody>
          <a:bodyPr>
            <a:normAutofit/>
          </a:bodyPr>
          <a:lstStyle/>
          <a:p>
            <a:pPr lvl="0"/>
            <a:r>
              <a:rPr lang="en-US" sz="2400" dirty="0"/>
              <a:t>Individuals should seek medical attention if they develop these symptoms. Refer to CDC guidelines on </a:t>
            </a:r>
            <a:r>
              <a:rPr lang="en-US" sz="2400" u="sng" dirty="0">
                <a:solidFill>
                  <a:schemeClr val="accent4">
                    <a:lumMod val="60000"/>
                    <a:lumOff val="40000"/>
                  </a:schemeClr>
                </a:solidFill>
              </a:rPr>
              <a:t>What To Do If You Are Sick</a:t>
            </a:r>
            <a:r>
              <a:rPr lang="en-US" sz="2400" dirty="0"/>
              <a:t>.</a:t>
            </a:r>
            <a:r>
              <a:rPr lang="en-US" sz="2400" dirty="0">
                <a:solidFill>
                  <a:schemeClr val="accent4">
                    <a:lumMod val="60000"/>
                    <a:lumOff val="40000"/>
                  </a:schemeClr>
                </a:solidFill>
              </a:rPr>
              <a:t> </a:t>
            </a:r>
          </a:p>
          <a:p>
            <a:pPr lvl="0"/>
            <a:r>
              <a:rPr lang="en-US" sz="2400" dirty="0"/>
              <a:t>An individual contractor may require, in order to return to work after experiencing any of these symptoms, personnel must produce a doctor’s note or a negative COVID-19 test result.</a:t>
            </a:r>
          </a:p>
          <a:p>
            <a:pPr lvl="0"/>
            <a:r>
              <a:rPr lang="en-US" sz="2400" dirty="0"/>
              <a:t>If you feel sick, uncomfortable, or unsafe, please stay home.</a:t>
            </a:r>
          </a:p>
          <a:p>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400"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347503878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ACC994-04C9-4B5A-BBDD-EBA859580E31}"/>
              </a:ext>
            </a:extLst>
          </p:cNvPr>
          <p:cNvSpPr>
            <a:spLocks noGrp="1"/>
          </p:cNvSpPr>
          <p:nvPr>
            <p:ph type="title"/>
          </p:nvPr>
        </p:nvSpPr>
        <p:spPr>
          <a:xfrm>
            <a:off x="833001" y="365125"/>
            <a:ext cx="6757407" cy="1325563"/>
          </a:xfrm>
        </p:spPr>
        <p:txBody>
          <a:bodyPr>
            <a:normAutofit/>
          </a:bodyPr>
          <a:lstStyle/>
          <a:p>
            <a:r>
              <a:rPr lang="en-US" b="1" dirty="0">
                <a:solidFill>
                  <a:schemeClr val="accent4">
                    <a:lumMod val="60000"/>
                    <a:lumOff val="40000"/>
                  </a:schemeClr>
                </a:solidFill>
                <a:latin typeface="Arial Black" panose="020B0A04020102020204" pitchFamily="34" charset="0"/>
              </a:rPr>
              <a:t>DISCLAIMER</a:t>
            </a:r>
          </a:p>
        </p:txBody>
      </p:sp>
      <p:sp>
        <p:nvSpPr>
          <p:cNvPr id="3" name="Content Placeholder 2">
            <a:extLst>
              <a:ext uri="{FF2B5EF4-FFF2-40B4-BE49-F238E27FC236}">
                <a16:creationId xmlns:a16="http://schemas.microsoft.com/office/drawing/2014/main" id="{4979C786-40D9-4860-A975-7280E0F679D1}"/>
              </a:ext>
            </a:extLst>
          </p:cNvPr>
          <p:cNvSpPr>
            <a:spLocks noGrp="1"/>
          </p:cNvSpPr>
          <p:nvPr>
            <p:ph idx="1"/>
          </p:nvPr>
        </p:nvSpPr>
        <p:spPr>
          <a:xfrm>
            <a:off x="838201" y="2022601"/>
            <a:ext cx="10515598" cy="4154361"/>
          </a:xfrm>
        </p:spPr>
        <p:txBody>
          <a:bodyPr>
            <a:normAutofit/>
          </a:bodyPr>
          <a:lstStyle/>
          <a:p>
            <a:pPr marL="0" indent="0" eaLnBrk="0" fontAlgn="base" hangingPunct="0">
              <a:spcBef>
                <a:spcPct val="50000"/>
              </a:spcBef>
              <a:spcAft>
                <a:spcPct val="50000"/>
              </a:spcAft>
              <a:buNone/>
            </a:pPr>
            <a:r>
              <a:rPr lang="en-US" sz="2400" b="1" dirty="0">
                <a:solidFill>
                  <a:schemeClr val="accent4">
                    <a:lumMod val="60000"/>
                    <a:lumOff val="40000"/>
                  </a:schemeClr>
                </a:solidFill>
                <a:latin typeface="Arial" charset="0"/>
                <a:ea typeface="MS PGothic" charset="0"/>
              </a:rPr>
              <a:t>It is essential that you always follow all current local, state, provincial, or federal safety rules, regulations, and guidelines whenever you perform any of these tasks.</a:t>
            </a:r>
          </a:p>
          <a:p>
            <a:pPr marL="0" indent="0" eaLnBrk="0" fontAlgn="base" hangingPunct="0">
              <a:spcBef>
                <a:spcPct val="50000"/>
              </a:spcBef>
              <a:spcAft>
                <a:spcPct val="50000"/>
              </a:spcAft>
              <a:buNone/>
            </a:pPr>
            <a:r>
              <a:rPr lang="en-US" sz="2000" dirty="0">
                <a:latin typeface="Arial" charset="0"/>
                <a:ea typeface="MS PGothic" charset="0"/>
              </a:rPr>
              <a:t>No statements made in this manual should give the impression that the Carpenters International Training Fund or the United Brotherhood of Carpenters and Joiners of America, their affiliates, representatives, or employees have assumed any part of the employer</a:t>
            </a:r>
            <a:r>
              <a:rPr lang="en-US" altLang="ja-JP" sz="2000" dirty="0">
                <a:latin typeface="Arial" charset="0"/>
                <a:ea typeface="MS PGothic" charset="0"/>
              </a:rPr>
              <a:t>’s legal responsibility to provide a “safe and healthful workplace,” as mandated by the Occupational Safety and Health Act of 1970.</a:t>
            </a:r>
            <a:endParaRPr lang="en-US" sz="2000" b="1" dirty="0">
              <a:latin typeface="Arial" charset="0"/>
              <a:ea typeface="MS PGothic" charset="0"/>
            </a:endParaRPr>
          </a:p>
          <a:p>
            <a:pPr marL="0" indent="0">
              <a:lnSpc>
                <a:spcPct val="95000"/>
              </a:lnSpc>
              <a:spcBef>
                <a:spcPct val="45000"/>
              </a:spcBef>
              <a:spcAft>
                <a:spcPct val="45000"/>
              </a:spcAft>
              <a:buNone/>
            </a:pPr>
            <a:endParaRPr lang="en-US" sz="2400" dirty="0">
              <a:latin typeface="Arial Black" panose="020B0A04020102020204" pitchFamily="34" charset="0"/>
            </a:endParaRPr>
          </a:p>
        </p:txBody>
      </p:sp>
      <p:pic>
        <p:nvPicPr>
          <p:cNvPr id="7" name="Picture 6">
            <a:extLst>
              <a:ext uri="{FF2B5EF4-FFF2-40B4-BE49-F238E27FC236}">
                <a16:creationId xmlns:a16="http://schemas.microsoft.com/office/drawing/2014/main" id="{5681CB6A-4B8F-4606-BA17-36BB043DF6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0804" y="550272"/>
            <a:ext cx="2632995" cy="955268"/>
          </a:xfrm>
          <a:prstGeom prst="rect">
            <a:avLst/>
          </a:prstGeom>
        </p:spPr>
      </p:pic>
    </p:spTree>
    <p:extLst>
      <p:ext uri="{BB962C8B-B14F-4D97-AF65-F5344CB8AC3E}">
        <p14:creationId xmlns:p14="http://schemas.microsoft.com/office/powerpoint/2010/main" val="1573441909"/>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ACC994-04C9-4B5A-BBDD-EBA859580E31}"/>
              </a:ext>
            </a:extLst>
          </p:cNvPr>
          <p:cNvSpPr>
            <a:spLocks noGrp="1"/>
          </p:cNvSpPr>
          <p:nvPr>
            <p:ph type="title"/>
          </p:nvPr>
        </p:nvSpPr>
        <p:spPr>
          <a:xfrm>
            <a:off x="1" y="0"/>
            <a:ext cx="12191999" cy="1690688"/>
          </a:xfrm>
          <a:solidFill>
            <a:schemeClr val="bg1">
              <a:lumMod val="50000"/>
              <a:lumOff val="50000"/>
            </a:schemeClr>
          </a:solidFill>
        </p:spPr>
        <p:txBody>
          <a:bodyPr>
            <a:normAutofit/>
          </a:bodyPr>
          <a:lstStyle/>
          <a:p>
            <a:pPr algn="ctr"/>
            <a:r>
              <a:rPr lang="en-US" sz="4800" b="1" dirty="0">
                <a:solidFill>
                  <a:schemeClr val="accent4">
                    <a:lumMod val="60000"/>
                    <a:lumOff val="40000"/>
                  </a:schemeClr>
                </a:solidFill>
                <a:latin typeface="Arial Black" panose="020B0A04020102020204" pitchFamily="34" charset="0"/>
              </a:rPr>
              <a:t>PROTOCOL #2 </a:t>
            </a:r>
            <a:br>
              <a:rPr lang="en-US" sz="3600" b="1" dirty="0">
                <a:solidFill>
                  <a:schemeClr val="accent4">
                    <a:lumMod val="60000"/>
                    <a:lumOff val="40000"/>
                  </a:schemeClr>
                </a:solidFill>
                <a:latin typeface="Arial Black" panose="020B0A04020102020204" pitchFamily="34" charset="0"/>
              </a:rPr>
            </a:br>
            <a:r>
              <a:rPr lang="en-US" sz="2800" b="1" dirty="0">
                <a:latin typeface="Arial Black" panose="020B0A04020102020204" pitchFamily="34" charset="0"/>
              </a:rPr>
              <a:t>SOCIAL DISTANCING</a:t>
            </a:r>
          </a:p>
        </p:txBody>
      </p:sp>
      <p:sp>
        <p:nvSpPr>
          <p:cNvPr id="3" name="Content Placeholder 2">
            <a:extLst>
              <a:ext uri="{FF2B5EF4-FFF2-40B4-BE49-F238E27FC236}">
                <a16:creationId xmlns:a16="http://schemas.microsoft.com/office/drawing/2014/main" id="{4979C786-40D9-4860-A975-7280E0F679D1}"/>
              </a:ext>
            </a:extLst>
          </p:cNvPr>
          <p:cNvSpPr>
            <a:spLocks noGrp="1"/>
          </p:cNvSpPr>
          <p:nvPr>
            <p:ph idx="1"/>
          </p:nvPr>
        </p:nvSpPr>
        <p:spPr>
          <a:xfrm>
            <a:off x="838201" y="2022601"/>
            <a:ext cx="10515598" cy="4154361"/>
          </a:xfrm>
        </p:spPr>
        <p:txBody>
          <a:bodyPr>
            <a:normAutofit/>
          </a:bodyPr>
          <a:lstStyle/>
          <a:p>
            <a:pPr lvl="0"/>
            <a:r>
              <a:rPr lang="en-US" sz="2000" b="1" dirty="0">
                <a:solidFill>
                  <a:schemeClr val="accent4">
                    <a:lumMod val="60000"/>
                    <a:lumOff val="40000"/>
                  </a:schemeClr>
                </a:solidFill>
              </a:rPr>
              <a:t>Work in occupied areas should be limited to only those tasks that are strictly necessary.</a:t>
            </a:r>
            <a:endParaRPr lang="en-US" sz="2000" dirty="0">
              <a:solidFill>
                <a:schemeClr val="accent4">
                  <a:lumMod val="60000"/>
                  <a:lumOff val="40000"/>
                </a:schemeClr>
              </a:solidFill>
            </a:endParaRPr>
          </a:p>
          <a:p>
            <a:pPr lvl="0"/>
            <a:r>
              <a:rPr lang="en-US" sz="2000" dirty="0"/>
              <a:t>Limit physical contact with others. </a:t>
            </a:r>
          </a:p>
          <a:p>
            <a:pPr lvl="0"/>
            <a:r>
              <a:rPr lang="en-US" sz="2000" dirty="0"/>
              <a:t>Direct employees to increase personal space (to </a:t>
            </a:r>
            <a:r>
              <a:rPr lang="en-US" sz="2000" u="sng" dirty="0"/>
              <a:t>at least 6 feet, where possible</a:t>
            </a:r>
            <a:r>
              <a:rPr lang="en-US" sz="2000" dirty="0"/>
              <a:t>).</a:t>
            </a:r>
          </a:p>
          <a:p>
            <a:pPr lvl="0"/>
            <a:r>
              <a:rPr lang="en-US" sz="2000" dirty="0"/>
              <a:t>Limit in-person meetings and replace them with phone or online meetings.</a:t>
            </a:r>
          </a:p>
          <a:p>
            <a:pPr lvl="0"/>
            <a:r>
              <a:rPr lang="en-US" sz="2000" dirty="0"/>
              <a:t>Take breaks and lunch in shifts to reduce the size of the group in the lunch area at any one time to less than </a:t>
            </a:r>
            <a:r>
              <a:rPr lang="en-US" sz="2000" u="sng" dirty="0"/>
              <a:t>10 people</a:t>
            </a:r>
            <a:r>
              <a:rPr lang="en-US" sz="2000" dirty="0"/>
              <a:t>, ultimately maintaining 6 feet distance between individuals.</a:t>
            </a:r>
          </a:p>
          <a:p>
            <a:pPr lvl="0"/>
            <a:r>
              <a:rPr lang="en-US" sz="2000" dirty="0"/>
              <a:t>Subcontractor foremen and project managers should communicate with their general contractors about prohibiting large gatherings (currently no more than 10 people) on the jobsite, such as the all-hands meeting and all-hands lunches.</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400"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169930730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ACC994-04C9-4B5A-BBDD-EBA859580E31}"/>
              </a:ext>
            </a:extLst>
          </p:cNvPr>
          <p:cNvSpPr>
            <a:spLocks noGrp="1"/>
          </p:cNvSpPr>
          <p:nvPr>
            <p:ph type="title"/>
          </p:nvPr>
        </p:nvSpPr>
        <p:spPr>
          <a:xfrm>
            <a:off x="1" y="0"/>
            <a:ext cx="12191999" cy="1690688"/>
          </a:xfrm>
          <a:solidFill>
            <a:schemeClr val="bg1">
              <a:lumMod val="50000"/>
              <a:lumOff val="50000"/>
            </a:schemeClr>
          </a:solidFill>
        </p:spPr>
        <p:txBody>
          <a:bodyPr>
            <a:normAutofit/>
          </a:bodyPr>
          <a:lstStyle/>
          <a:p>
            <a:pPr algn="ctr"/>
            <a:r>
              <a:rPr lang="en-US" sz="4800" b="1" dirty="0">
                <a:solidFill>
                  <a:schemeClr val="accent4">
                    <a:lumMod val="60000"/>
                    <a:lumOff val="40000"/>
                  </a:schemeClr>
                </a:solidFill>
                <a:latin typeface="Arial Black" panose="020B0A04020102020204" pitchFamily="34" charset="0"/>
              </a:rPr>
              <a:t>PROTOCOL #2 </a:t>
            </a:r>
            <a:br>
              <a:rPr lang="en-US" sz="3600" b="1" dirty="0">
                <a:solidFill>
                  <a:schemeClr val="accent4">
                    <a:lumMod val="60000"/>
                    <a:lumOff val="40000"/>
                  </a:schemeClr>
                </a:solidFill>
                <a:latin typeface="Arial Black" panose="020B0A04020102020204" pitchFamily="34" charset="0"/>
              </a:rPr>
            </a:br>
            <a:r>
              <a:rPr lang="en-US" sz="2800" b="1" dirty="0">
                <a:latin typeface="Arial Black" panose="020B0A04020102020204" pitchFamily="34" charset="0"/>
              </a:rPr>
              <a:t>SOCIAL DISTANCING</a:t>
            </a:r>
          </a:p>
        </p:txBody>
      </p:sp>
      <p:sp>
        <p:nvSpPr>
          <p:cNvPr id="3" name="Content Placeholder 2">
            <a:extLst>
              <a:ext uri="{FF2B5EF4-FFF2-40B4-BE49-F238E27FC236}">
                <a16:creationId xmlns:a16="http://schemas.microsoft.com/office/drawing/2014/main" id="{4979C786-40D9-4860-A975-7280E0F679D1}"/>
              </a:ext>
            </a:extLst>
          </p:cNvPr>
          <p:cNvSpPr>
            <a:spLocks noGrp="1"/>
          </p:cNvSpPr>
          <p:nvPr>
            <p:ph idx="1"/>
          </p:nvPr>
        </p:nvSpPr>
        <p:spPr>
          <a:xfrm>
            <a:off x="838201" y="2022601"/>
            <a:ext cx="10515598" cy="4154361"/>
          </a:xfrm>
        </p:spPr>
        <p:txBody>
          <a:bodyPr>
            <a:normAutofit/>
          </a:bodyPr>
          <a:lstStyle/>
          <a:p>
            <a:pPr lvl="0"/>
            <a:r>
              <a:rPr lang="en-US" sz="2000" dirty="0"/>
              <a:t>To limit the number of people on a jobsite, allow non-essential personnel to work from home when possible.</a:t>
            </a:r>
          </a:p>
          <a:p>
            <a:pPr lvl="0"/>
            <a:r>
              <a:rPr lang="en-US" sz="2000" dirty="0"/>
              <a:t>Avoid trade stacking, evaluate work schedule and consider things like shift work, resequencing work, etc.</a:t>
            </a:r>
          </a:p>
          <a:p>
            <a:pPr lvl="0"/>
            <a:r>
              <a:rPr lang="en-US" sz="2000" dirty="0"/>
              <a:t>Discourage hand-shaking and other contact greetings.</a:t>
            </a:r>
          </a:p>
          <a:p>
            <a:pPr lvl="0"/>
            <a:r>
              <a:rPr lang="en-US" sz="2000" dirty="0"/>
              <a:t>Social distancing should be used in hoists/elevators. Social distancing signage should be placed in all areas, hoists, elevators, stairs, and meetings areas. Individuals should be</a:t>
            </a:r>
            <a:r>
              <a:rPr lang="en-US" sz="2000" dirty="0">
                <a:solidFill>
                  <a:schemeClr val="accent4">
                    <a:lumMod val="60000"/>
                    <a:lumOff val="40000"/>
                  </a:schemeClr>
                </a:solidFill>
              </a:rPr>
              <a:t> </a:t>
            </a:r>
            <a:r>
              <a:rPr lang="en-US" sz="2000" b="1" dirty="0">
                <a:solidFill>
                  <a:schemeClr val="accent4">
                    <a:lumMod val="60000"/>
                    <a:lumOff val="40000"/>
                  </a:schemeClr>
                </a:solidFill>
              </a:rPr>
              <a:t>encouraged to avoid hoists/elevators when walking up or down 5 flights of stairs</a:t>
            </a:r>
            <a:r>
              <a:rPr lang="en-US" sz="2000" dirty="0">
                <a:solidFill>
                  <a:schemeClr val="accent4">
                    <a:lumMod val="60000"/>
                    <a:lumOff val="40000"/>
                  </a:schemeClr>
                </a:solidFill>
              </a:rPr>
              <a:t> </a:t>
            </a:r>
            <a:r>
              <a:rPr lang="en-US" sz="2000" dirty="0"/>
              <a:t>to limit contact with others. Depending on the size, hoists/elevators should be limited to 5 people or less when possible. Separate materials and people when possible.</a:t>
            </a:r>
          </a:p>
          <a:p>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400"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1296446877"/>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ACC994-04C9-4B5A-BBDD-EBA859580E31}"/>
              </a:ext>
            </a:extLst>
          </p:cNvPr>
          <p:cNvSpPr>
            <a:spLocks noGrp="1"/>
          </p:cNvSpPr>
          <p:nvPr>
            <p:ph type="title"/>
          </p:nvPr>
        </p:nvSpPr>
        <p:spPr>
          <a:xfrm>
            <a:off x="1" y="0"/>
            <a:ext cx="12191999" cy="1690688"/>
          </a:xfrm>
          <a:solidFill>
            <a:schemeClr val="bg1">
              <a:lumMod val="50000"/>
              <a:lumOff val="50000"/>
            </a:schemeClr>
          </a:solidFill>
        </p:spPr>
        <p:txBody>
          <a:bodyPr>
            <a:normAutofit/>
          </a:bodyPr>
          <a:lstStyle/>
          <a:p>
            <a:pPr algn="ctr"/>
            <a:r>
              <a:rPr lang="en-US" sz="4800" b="1" dirty="0">
                <a:solidFill>
                  <a:schemeClr val="accent4">
                    <a:lumMod val="60000"/>
                    <a:lumOff val="40000"/>
                  </a:schemeClr>
                </a:solidFill>
                <a:latin typeface="Arial Black" panose="020B0A04020102020204" pitchFamily="34" charset="0"/>
              </a:rPr>
              <a:t>PROTOCOL #3</a:t>
            </a:r>
            <a:br>
              <a:rPr lang="en-US" sz="3600" b="1" dirty="0">
                <a:solidFill>
                  <a:schemeClr val="accent4">
                    <a:lumMod val="60000"/>
                    <a:lumOff val="40000"/>
                  </a:schemeClr>
                </a:solidFill>
                <a:latin typeface="Arial Black" panose="020B0A04020102020204" pitchFamily="34" charset="0"/>
              </a:rPr>
            </a:br>
            <a:r>
              <a:rPr lang="en-US" sz="2800" b="1" dirty="0">
                <a:latin typeface="Arial Black" panose="020B0A04020102020204" pitchFamily="34" charset="0"/>
              </a:rPr>
              <a:t>GENERAL JOBSITE/ OFFICE PRACTICES</a:t>
            </a:r>
          </a:p>
        </p:txBody>
      </p:sp>
      <p:sp>
        <p:nvSpPr>
          <p:cNvPr id="3" name="Content Placeholder 2">
            <a:extLst>
              <a:ext uri="{FF2B5EF4-FFF2-40B4-BE49-F238E27FC236}">
                <a16:creationId xmlns:a16="http://schemas.microsoft.com/office/drawing/2014/main" id="{4979C786-40D9-4860-A975-7280E0F679D1}"/>
              </a:ext>
            </a:extLst>
          </p:cNvPr>
          <p:cNvSpPr>
            <a:spLocks noGrp="1"/>
          </p:cNvSpPr>
          <p:nvPr>
            <p:ph idx="1"/>
          </p:nvPr>
        </p:nvSpPr>
        <p:spPr>
          <a:xfrm>
            <a:off x="838201" y="2040357"/>
            <a:ext cx="10515598" cy="4154361"/>
          </a:xfrm>
        </p:spPr>
        <p:txBody>
          <a:bodyPr>
            <a:normAutofit/>
          </a:bodyPr>
          <a:lstStyle/>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solidFill>
                <a:srgbClr val="FFFFFF"/>
              </a:solidFill>
              <a:latin typeface="Arial Black" panose="020B0A04020102020204" pitchFamily="34" charset="0"/>
            </a:endParaRPr>
          </a:p>
        </p:txBody>
      </p:sp>
      <p:sp>
        <p:nvSpPr>
          <p:cNvPr id="4" name="Rectangle 3">
            <a:extLst>
              <a:ext uri="{FF2B5EF4-FFF2-40B4-BE49-F238E27FC236}">
                <a16:creationId xmlns:a16="http://schemas.microsoft.com/office/drawing/2014/main" id="{DE3F0D38-724D-4082-9F3D-5E1D34A67129}"/>
              </a:ext>
            </a:extLst>
          </p:cNvPr>
          <p:cNvSpPr/>
          <p:nvPr/>
        </p:nvSpPr>
        <p:spPr>
          <a:xfrm>
            <a:off x="727969" y="2136339"/>
            <a:ext cx="10515598" cy="3170099"/>
          </a:xfrm>
          <a:prstGeom prst="rect">
            <a:avLst/>
          </a:prstGeom>
        </p:spPr>
        <p:txBody>
          <a:bodyPr wrap="square">
            <a:spAutoFit/>
          </a:bodyPr>
          <a:lstStyle/>
          <a:p>
            <a:pPr marL="285750" indent="-285750">
              <a:buFont typeface="Arial" panose="020B0604020202020204" pitchFamily="34" charset="0"/>
              <a:buChar char="•"/>
            </a:pPr>
            <a:r>
              <a:rPr lang="en-US" sz="2000" dirty="0"/>
              <a:t>Employers should reference the CDC’s </a:t>
            </a:r>
            <a:r>
              <a:rPr lang="en-US" sz="2000" u="sng" dirty="0">
                <a:solidFill>
                  <a:schemeClr val="accent4">
                    <a:lumMod val="60000"/>
                    <a:lumOff val="40000"/>
                  </a:schemeClr>
                </a:solidFill>
              </a:rPr>
              <a:t>Interim Guidance for Businesses and Employers</a:t>
            </a:r>
            <a:r>
              <a:rPr lang="en-US" sz="2000" dirty="0"/>
              <a:t>.</a:t>
            </a:r>
            <a:r>
              <a:rPr lang="en-US" sz="2000" dirty="0">
                <a:hlinkClick r:id="rId2"/>
              </a:rPr>
              <a:t> https://www.cdc.gov/coronavirus/2019-ncov/community/guidance-business-response.html</a:t>
            </a:r>
            <a:r>
              <a:rPr lang="en-US" sz="2000" dirty="0"/>
              <a:t> Employers should check CDC recommendations frequently and update JHAs and safety plans accordingly. </a:t>
            </a:r>
          </a:p>
          <a:p>
            <a:endParaRPr lang="en-US" sz="2000" dirty="0"/>
          </a:p>
          <a:p>
            <a:pPr marL="285750" indent="-285750">
              <a:buFont typeface="Arial" panose="020B0604020202020204" pitchFamily="34" charset="0"/>
              <a:buChar char="•"/>
            </a:pPr>
            <a:r>
              <a:rPr lang="en-US" sz="2000" dirty="0"/>
              <a:t>A single point of contact should be identified by the General Contractor/Construction Manager for the implementation of all COVID-19 guidance. </a:t>
            </a:r>
          </a:p>
          <a:p>
            <a:endParaRPr lang="en-US" sz="2000" dirty="0"/>
          </a:p>
          <a:p>
            <a:pPr marL="285750" indent="-285750">
              <a:buFont typeface="Arial" panose="020B0604020202020204" pitchFamily="34" charset="0"/>
              <a:buChar char="•"/>
            </a:pPr>
            <a:r>
              <a:rPr lang="en-US" sz="2000" dirty="0"/>
              <a:t>This individual will be responsible for implementation of ALL COVID-19 Recommended Jobsite Protocols.</a:t>
            </a:r>
          </a:p>
        </p:txBody>
      </p:sp>
    </p:spTree>
    <p:extLst>
      <p:ext uri="{BB962C8B-B14F-4D97-AF65-F5344CB8AC3E}">
        <p14:creationId xmlns:p14="http://schemas.microsoft.com/office/powerpoint/2010/main" val="3678205028"/>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ACC994-04C9-4B5A-BBDD-EBA859580E31}"/>
              </a:ext>
            </a:extLst>
          </p:cNvPr>
          <p:cNvSpPr>
            <a:spLocks noGrp="1"/>
          </p:cNvSpPr>
          <p:nvPr>
            <p:ph type="title"/>
          </p:nvPr>
        </p:nvSpPr>
        <p:spPr>
          <a:xfrm>
            <a:off x="1" y="0"/>
            <a:ext cx="12191999" cy="1690688"/>
          </a:xfrm>
          <a:solidFill>
            <a:schemeClr val="bg1">
              <a:lumMod val="50000"/>
              <a:lumOff val="50000"/>
            </a:schemeClr>
          </a:solidFill>
        </p:spPr>
        <p:txBody>
          <a:bodyPr>
            <a:normAutofit/>
          </a:bodyPr>
          <a:lstStyle/>
          <a:p>
            <a:pPr algn="ctr"/>
            <a:r>
              <a:rPr lang="en-US" sz="4800" b="1" dirty="0">
                <a:solidFill>
                  <a:schemeClr val="accent4">
                    <a:lumMod val="60000"/>
                    <a:lumOff val="40000"/>
                  </a:schemeClr>
                </a:solidFill>
                <a:latin typeface="Arial Black" panose="020B0A04020102020204" pitchFamily="34" charset="0"/>
              </a:rPr>
              <a:t>PROTOCOL #3</a:t>
            </a:r>
            <a:br>
              <a:rPr lang="en-US" sz="3600" b="1" dirty="0">
                <a:solidFill>
                  <a:schemeClr val="accent4">
                    <a:lumMod val="60000"/>
                    <a:lumOff val="40000"/>
                  </a:schemeClr>
                </a:solidFill>
                <a:latin typeface="Arial Black" panose="020B0A04020102020204" pitchFamily="34" charset="0"/>
              </a:rPr>
            </a:br>
            <a:r>
              <a:rPr lang="en-US" sz="2800" b="1" dirty="0">
                <a:latin typeface="Arial Black" panose="020B0A04020102020204" pitchFamily="34" charset="0"/>
              </a:rPr>
              <a:t>GENERAL JOBSITE/ OFFICE PRACTICES</a:t>
            </a:r>
          </a:p>
        </p:txBody>
      </p:sp>
      <p:sp>
        <p:nvSpPr>
          <p:cNvPr id="3" name="Content Placeholder 2">
            <a:extLst>
              <a:ext uri="{FF2B5EF4-FFF2-40B4-BE49-F238E27FC236}">
                <a16:creationId xmlns:a16="http://schemas.microsoft.com/office/drawing/2014/main" id="{4979C786-40D9-4860-A975-7280E0F679D1}"/>
              </a:ext>
            </a:extLst>
          </p:cNvPr>
          <p:cNvSpPr>
            <a:spLocks noGrp="1"/>
          </p:cNvSpPr>
          <p:nvPr>
            <p:ph idx="1"/>
          </p:nvPr>
        </p:nvSpPr>
        <p:spPr>
          <a:xfrm>
            <a:off x="838201" y="2022601"/>
            <a:ext cx="10515598" cy="4154361"/>
          </a:xfrm>
        </p:spPr>
        <p:txBody>
          <a:bodyPr>
            <a:normAutofit/>
          </a:bodyPr>
          <a:lstStyle/>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400" dirty="0">
              <a:solidFill>
                <a:srgbClr val="FFFFFF"/>
              </a:solidFill>
              <a:latin typeface="Arial Black" panose="020B0A04020102020204" pitchFamily="34" charset="0"/>
            </a:endParaRPr>
          </a:p>
        </p:txBody>
      </p:sp>
      <p:sp>
        <p:nvSpPr>
          <p:cNvPr id="4" name="Rectangle 3">
            <a:extLst>
              <a:ext uri="{FF2B5EF4-FFF2-40B4-BE49-F238E27FC236}">
                <a16:creationId xmlns:a16="http://schemas.microsoft.com/office/drawing/2014/main" id="{69A48DC9-A6F3-47EE-B757-47F13B18C0DE}"/>
              </a:ext>
            </a:extLst>
          </p:cNvPr>
          <p:cNvSpPr/>
          <p:nvPr/>
        </p:nvSpPr>
        <p:spPr>
          <a:xfrm>
            <a:off x="838200" y="2289185"/>
            <a:ext cx="10515598" cy="4093428"/>
          </a:xfrm>
          <a:prstGeom prst="rect">
            <a:avLst/>
          </a:prstGeom>
        </p:spPr>
        <p:txBody>
          <a:bodyPr wrap="square">
            <a:spAutoFit/>
          </a:bodyPr>
          <a:lstStyle/>
          <a:p>
            <a:pPr marL="285750" indent="-285750">
              <a:buFont typeface="Arial" panose="020B0604020202020204" pitchFamily="34" charset="0"/>
              <a:buChar char="•"/>
            </a:pPr>
            <a:r>
              <a:rPr lang="en-US" sz="2000" dirty="0"/>
              <a:t>Employers should consider designating a representative to monitor for signs of illness in the workplace, and if someone is showing symptoms, ask them to leave. They should NOT be allowed to enter any occupied area before leaving. </a:t>
            </a:r>
          </a:p>
          <a:p>
            <a:endParaRPr lang="en-US" sz="2000" dirty="0"/>
          </a:p>
          <a:p>
            <a:pPr marL="285750" indent="-285750">
              <a:buFont typeface="Arial" panose="020B0604020202020204" pitchFamily="34" charset="0"/>
              <a:buChar char="•"/>
            </a:pPr>
            <a:r>
              <a:rPr lang="en-US" sz="2000" dirty="0"/>
              <a:t>Employers should consider designating a trained and qualified professional (i.e. EMTs, nurses, paramedics, etc.) to take employees’ temperatures with a digital, non-contact, medical grade thermometer. If a contact thermometer is needed, it must be properly disinfected between uses.</a:t>
            </a:r>
          </a:p>
          <a:p>
            <a:endParaRPr lang="en-US" sz="2000" dirty="0"/>
          </a:p>
          <a:p>
            <a:pPr marL="285750" indent="-285750">
              <a:buFont typeface="Arial" panose="020B0604020202020204" pitchFamily="34" charset="0"/>
              <a:buChar char="•"/>
            </a:pPr>
            <a:r>
              <a:rPr lang="en-US" sz="2000" dirty="0"/>
              <a:t>Note that some people with COVID-19 may not have a fever, so this should not be the only means of detection.</a:t>
            </a:r>
          </a:p>
          <a:p>
            <a:endParaRPr lang="en-US" sz="2000" dirty="0"/>
          </a:p>
          <a:p>
            <a:endParaRPr lang="en-US" sz="2000" dirty="0"/>
          </a:p>
          <a:p>
            <a:endParaRPr lang="en-US" sz="2000" dirty="0"/>
          </a:p>
        </p:txBody>
      </p:sp>
    </p:spTree>
    <p:extLst>
      <p:ext uri="{BB962C8B-B14F-4D97-AF65-F5344CB8AC3E}">
        <p14:creationId xmlns:p14="http://schemas.microsoft.com/office/powerpoint/2010/main" val="682386986"/>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ACC994-04C9-4B5A-BBDD-EBA859580E31}"/>
              </a:ext>
            </a:extLst>
          </p:cNvPr>
          <p:cNvSpPr>
            <a:spLocks noGrp="1"/>
          </p:cNvSpPr>
          <p:nvPr>
            <p:ph type="title"/>
          </p:nvPr>
        </p:nvSpPr>
        <p:spPr>
          <a:xfrm>
            <a:off x="1" y="0"/>
            <a:ext cx="12191999" cy="1690688"/>
          </a:xfrm>
          <a:solidFill>
            <a:schemeClr val="bg1">
              <a:lumMod val="50000"/>
              <a:lumOff val="50000"/>
            </a:schemeClr>
          </a:solidFill>
        </p:spPr>
        <p:txBody>
          <a:bodyPr>
            <a:normAutofit/>
          </a:bodyPr>
          <a:lstStyle/>
          <a:p>
            <a:pPr algn="ctr"/>
            <a:r>
              <a:rPr lang="en-US" sz="4800" b="1" dirty="0">
                <a:solidFill>
                  <a:schemeClr val="accent4">
                    <a:lumMod val="60000"/>
                    <a:lumOff val="40000"/>
                  </a:schemeClr>
                </a:solidFill>
                <a:latin typeface="Arial Black" panose="020B0A04020102020204" pitchFamily="34" charset="0"/>
              </a:rPr>
              <a:t>PROTOCOL #3</a:t>
            </a:r>
            <a:br>
              <a:rPr lang="en-US" sz="3600" b="1" dirty="0">
                <a:solidFill>
                  <a:schemeClr val="accent4">
                    <a:lumMod val="60000"/>
                    <a:lumOff val="40000"/>
                  </a:schemeClr>
                </a:solidFill>
                <a:latin typeface="Arial Black" panose="020B0A04020102020204" pitchFamily="34" charset="0"/>
              </a:rPr>
            </a:br>
            <a:r>
              <a:rPr lang="en-US" sz="2800" b="1" dirty="0">
                <a:latin typeface="Arial Black" panose="020B0A04020102020204" pitchFamily="34" charset="0"/>
              </a:rPr>
              <a:t>GENERAL JOBSITE/ OFFICE PRACTICES</a:t>
            </a:r>
          </a:p>
        </p:txBody>
      </p:sp>
      <p:sp>
        <p:nvSpPr>
          <p:cNvPr id="3" name="Content Placeholder 2">
            <a:extLst>
              <a:ext uri="{FF2B5EF4-FFF2-40B4-BE49-F238E27FC236}">
                <a16:creationId xmlns:a16="http://schemas.microsoft.com/office/drawing/2014/main" id="{4979C786-40D9-4860-A975-7280E0F679D1}"/>
              </a:ext>
            </a:extLst>
          </p:cNvPr>
          <p:cNvSpPr>
            <a:spLocks noGrp="1"/>
          </p:cNvSpPr>
          <p:nvPr>
            <p:ph idx="1"/>
          </p:nvPr>
        </p:nvSpPr>
        <p:spPr>
          <a:xfrm>
            <a:off x="838201" y="2022601"/>
            <a:ext cx="10515598" cy="4154361"/>
          </a:xfrm>
        </p:spPr>
        <p:txBody>
          <a:bodyPr>
            <a:normAutofit/>
          </a:bodyPr>
          <a:lstStyle/>
          <a:p>
            <a:r>
              <a:rPr lang="en-US" sz="2000" dirty="0"/>
              <a:t>If an employee is well but someone in their immediate household is diagnosed with COVID-19, </a:t>
            </a:r>
            <a:r>
              <a:rPr lang="en-US" sz="2000" u="sng" dirty="0"/>
              <a:t>they should notify their supervisor</a:t>
            </a:r>
            <a:r>
              <a:rPr lang="en-US" sz="2000" dirty="0"/>
              <a:t>. Refer to CDC guidance for </a:t>
            </a:r>
            <a:r>
              <a:rPr lang="en-US" sz="2000" u="sng" dirty="0">
                <a:solidFill>
                  <a:schemeClr val="accent4">
                    <a:lumMod val="60000"/>
                    <a:lumOff val="40000"/>
                  </a:schemeClr>
                </a:solidFill>
                <a:hlinkClick r:id="rId2">
                  <a:extLst>
                    <a:ext uri="{A12FA001-AC4F-418D-AE19-62706E023703}">
                      <ahyp:hlinkClr xmlns:ahyp="http://schemas.microsoft.com/office/drawing/2018/hyperlinkcolor" val="tx"/>
                    </a:ext>
                  </a:extLst>
                </a:hlinkClick>
              </a:rPr>
              <a:t>How To Conduct a Risk Assessment</a:t>
            </a:r>
            <a:endParaRPr lang="en-US" sz="2000" dirty="0">
              <a:solidFill>
                <a:schemeClr val="accent4">
                  <a:lumMod val="60000"/>
                  <a:lumOff val="40000"/>
                </a:schemeClr>
              </a:solidFill>
            </a:endParaRPr>
          </a:p>
          <a:p>
            <a:r>
              <a:rPr lang="en-US" sz="2000" dirty="0"/>
              <a:t>If an employee is confirmed to have COVID-19, inform fellow employees of possible exposure to COVID-19 in the workplace, but </a:t>
            </a:r>
            <a:r>
              <a:rPr lang="en-US" sz="2000" u="sng" dirty="0"/>
              <a:t>maintain confidentiality</a:t>
            </a:r>
            <a:r>
              <a:rPr lang="en-US" sz="2000" dirty="0"/>
              <a:t> as required by the Americans with Disabilities Act (ADA).</a:t>
            </a:r>
          </a:p>
          <a:p>
            <a:r>
              <a:rPr lang="en-US" sz="2000" dirty="0"/>
              <a:t>Ask the affected employee to identify those other employees whom he/she encountered before the employee departs. </a:t>
            </a:r>
          </a:p>
          <a:p>
            <a:r>
              <a:rPr lang="en-US" sz="2000" dirty="0"/>
              <a:t>Employees who worked in proximity (3- to 6- feet) to coworker with confirmed COVID-19 should also be sent home and referred to CDC guidance for </a:t>
            </a:r>
            <a:r>
              <a:rPr lang="en-US" sz="2000" u="sng" dirty="0">
                <a:solidFill>
                  <a:schemeClr val="accent4">
                    <a:lumMod val="60000"/>
                    <a:lumOff val="40000"/>
                  </a:schemeClr>
                </a:solidFill>
                <a:hlinkClick r:id="rId2">
                  <a:extLst>
                    <a:ext uri="{A12FA001-AC4F-418D-AE19-62706E023703}">
                      <ahyp:hlinkClr xmlns:ahyp="http://schemas.microsoft.com/office/drawing/2018/hyperlinkcolor" val="tx"/>
                    </a:ext>
                  </a:extLst>
                </a:hlinkClick>
              </a:rPr>
              <a:t>How to Conduct a Risk Assessment</a:t>
            </a:r>
            <a:endParaRPr lang="en-US" sz="2000" dirty="0">
              <a:solidFill>
                <a:schemeClr val="accent4">
                  <a:lumMod val="60000"/>
                  <a:lumOff val="40000"/>
                </a:schemeClr>
              </a:solidFill>
            </a:endParaRP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400"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611757720"/>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ACC994-04C9-4B5A-BBDD-EBA859580E31}"/>
              </a:ext>
            </a:extLst>
          </p:cNvPr>
          <p:cNvSpPr>
            <a:spLocks noGrp="1"/>
          </p:cNvSpPr>
          <p:nvPr>
            <p:ph type="title"/>
          </p:nvPr>
        </p:nvSpPr>
        <p:spPr>
          <a:xfrm>
            <a:off x="1" y="0"/>
            <a:ext cx="12191999" cy="1690688"/>
          </a:xfrm>
          <a:solidFill>
            <a:schemeClr val="bg1">
              <a:lumMod val="50000"/>
              <a:lumOff val="50000"/>
            </a:schemeClr>
          </a:solidFill>
        </p:spPr>
        <p:txBody>
          <a:bodyPr>
            <a:normAutofit/>
          </a:bodyPr>
          <a:lstStyle/>
          <a:p>
            <a:pPr algn="ctr"/>
            <a:r>
              <a:rPr lang="en-US" sz="4800" b="1" dirty="0">
                <a:solidFill>
                  <a:schemeClr val="accent4">
                    <a:lumMod val="60000"/>
                    <a:lumOff val="40000"/>
                  </a:schemeClr>
                </a:solidFill>
                <a:latin typeface="Arial Black" panose="020B0A04020102020204" pitchFamily="34" charset="0"/>
              </a:rPr>
              <a:t>PROTOCOL #3</a:t>
            </a:r>
            <a:br>
              <a:rPr lang="en-US" sz="3600" b="1" dirty="0">
                <a:solidFill>
                  <a:schemeClr val="accent4">
                    <a:lumMod val="60000"/>
                    <a:lumOff val="40000"/>
                  </a:schemeClr>
                </a:solidFill>
                <a:latin typeface="Arial Black" panose="020B0A04020102020204" pitchFamily="34" charset="0"/>
              </a:rPr>
            </a:br>
            <a:r>
              <a:rPr lang="en-US" sz="2800" b="1" dirty="0">
                <a:latin typeface="Arial Black" panose="020B0A04020102020204" pitchFamily="34" charset="0"/>
              </a:rPr>
              <a:t>GENERAL JOBSITE/ OFFICE PRACTICES</a:t>
            </a:r>
          </a:p>
        </p:txBody>
      </p:sp>
      <p:sp>
        <p:nvSpPr>
          <p:cNvPr id="3" name="Content Placeholder 2">
            <a:extLst>
              <a:ext uri="{FF2B5EF4-FFF2-40B4-BE49-F238E27FC236}">
                <a16:creationId xmlns:a16="http://schemas.microsoft.com/office/drawing/2014/main" id="{4979C786-40D9-4860-A975-7280E0F679D1}"/>
              </a:ext>
            </a:extLst>
          </p:cNvPr>
          <p:cNvSpPr>
            <a:spLocks noGrp="1"/>
          </p:cNvSpPr>
          <p:nvPr>
            <p:ph idx="1"/>
          </p:nvPr>
        </p:nvSpPr>
        <p:spPr>
          <a:xfrm>
            <a:off x="838201" y="2022601"/>
            <a:ext cx="10515598" cy="4154361"/>
          </a:xfrm>
        </p:spPr>
        <p:txBody>
          <a:bodyPr>
            <a:normAutofit/>
          </a:bodyPr>
          <a:lstStyle/>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400" dirty="0">
              <a:solidFill>
                <a:srgbClr val="FFFFFF"/>
              </a:solidFill>
              <a:latin typeface="Arial Black" panose="020B0A04020102020204" pitchFamily="34" charset="0"/>
            </a:endParaRPr>
          </a:p>
        </p:txBody>
      </p:sp>
      <p:sp>
        <p:nvSpPr>
          <p:cNvPr id="4" name="Rectangle 3">
            <a:extLst>
              <a:ext uri="{FF2B5EF4-FFF2-40B4-BE49-F238E27FC236}">
                <a16:creationId xmlns:a16="http://schemas.microsoft.com/office/drawing/2014/main" id="{ADF6EA09-222D-43EE-B515-FF1C8CC98343}"/>
              </a:ext>
            </a:extLst>
          </p:cNvPr>
          <p:cNvSpPr/>
          <p:nvPr/>
        </p:nvSpPr>
        <p:spPr>
          <a:xfrm>
            <a:off x="838200" y="2022601"/>
            <a:ext cx="10622872" cy="4632037"/>
          </a:xfrm>
          <a:prstGeom prst="rect">
            <a:avLst/>
          </a:prstGeom>
        </p:spPr>
        <p:txBody>
          <a:bodyPr wrap="square">
            <a:spAutoFit/>
          </a:bodyPr>
          <a:lstStyle/>
          <a:p>
            <a:pPr marL="342900" lvl="0" indent="-342900">
              <a:spcAft>
                <a:spcPts val="600"/>
              </a:spcAft>
              <a:buFont typeface="Arial" panose="020B0604020202020204" pitchFamily="34" charset="0"/>
              <a:buChar char="•"/>
            </a:pPr>
            <a:r>
              <a:rPr lang="en-US" sz="2000" dirty="0"/>
              <a:t>Attendance at safety meetings should be communicated verbally and the foreman/superintendent will sign in each attendee.</a:t>
            </a:r>
          </a:p>
          <a:p>
            <a:pPr marL="342900" lvl="0" indent="-342900">
              <a:spcAft>
                <a:spcPts val="600"/>
              </a:spcAft>
              <a:buFont typeface="Arial" panose="020B0604020202020204" pitchFamily="34" charset="0"/>
              <a:buChar char="•"/>
            </a:pPr>
            <a:r>
              <a:rPr lang="en-US" sz="2000" dirty="0"/>
              <a:t>Contractors should not pass around a sign-in sheet or mobile device (iPad, tablet, or mobile phone) to confirm attendance. iPad and mobile device use should be limited to a single user.  </a:t>
            </a:r>
          </a:p>
          <a:p>
            <a:pPr marL="342900" lvl="0" indent="-342900">
              <a:spcAft>
                <a:spcPts val="600"/>
              </a:spcAft>
              <a:buFont typeface="Arial" panose="020B0604020202020204" pitchFamily="34" charset="0"/>
              <a:buChar char="•"/>
            </a:pPr>
            <a:r>
              <a:rPr lang="en-US" sz="2000" dirty="0"/>
              <a:t>Communicate key CDC recommendations (and post signage where appropriate) to your staff and tradespeople:</a:t>
            </a:r>
          </a:p>
          <a:p>
            <a:pPr lvl="1"/>
            <a:r>
              <a:rPr lang="en-US" sz="2000" u="sng" dirty="0">
                <a:solidFill>
                  <a:schemeClr val="accent4">
                    <a:lumMod val="60000"/>
                    <a:lumOff val="40000"/>
                  </a:schemeClr>
                </a:solidFill>
                <a:hlinkClick r:id="rId2">
                  <a:extLst>
                    <a:ext uri="{A12FA001-AC4F-418D-AE19-62706E023703}">
                      <ahyp:hlinkClr xmlns:ahyp="http://schemas.microsoft.com/office/drawing/2018/hyperlinkcolor" val="tx"/>
                    </a:ext>
                  </a:extLst>
                </a:hlinkClick>
              </a:rPr>
              <a:t>How to Protect Yourself</a:t>
            </a:r>
            <a:endParaRPr lang="en-US" sz="2000" dirty="0">
              <a:solidFill>
                <a:schemeClr val="accent4">
                  <a:lumMod val="60000"/>
                  <a:lumOff val="40000"/>
                </a:schemeClr>
              </a:solidFill>
            </a:endParaRPr>
          </a:p>
          <a:p>
            <a:pPr lvl="1"/>
            <a:r>
              <a:rPr lang="en-US" sz="2000" u="sng" dirty="0">
                <a:solidFill>
                  <a:schemeClr val="accent4">
                    <a:lumMod val="60000"/>
                    <a:lumOff val="40000"/>
                  </a:schemeClr>
                </a:solidFill>
                <a:hlinkClick r:id="rId3">
                  <a:extLst>
                    <a:ext uri="{A12FA001-AC4F-418D-AE19-62706E023703}">
                      <ahyp:hlinkClr xmlns:ahyp="http://schemas.microsoft.com/office/drawing/2018/hyperlinkcolor" val="tx"/>
                    </a:ext>
                  </a:extLst>
                </a:hlinkClick>
              </a:rPr>
              <a:t>If You are Sick</a:t>
            </a:r>
            <a:endParaRPr lang="en-US" sz="2000" dirty="0">
              <a:solidFill>
                <a:schemeClr val="accent4">
                  <a:lumMod val="60000"/>
                  <a:lumOff val="40000"/>
                </a:schemeClr>
              </a:solidFill>
            </a:endParaRPr>
          </a:p>
          <a:p>
            <a:pPr lvl="1"/>
            <a:r>
              <a:rPr lang="en-US" sz="2000" u="sng" dirty="0">
                <a:solidFill>
                  <a:schemeClr val="accent4">
                    <a:lumMod val="60000"/>
                    <a:lumOff val="40000"/>
                  </a:schemeClr>
                </a:solidFill>
                <a:hlinkClick r:id="rId4">
                  <a:extLst>
                    <a:ext uri="{A12FA001-AC4F-418D-AE19-62706E023703}">
                      <ahyp:hlinkClr xmlns:ahyp="http://schemas.microsoft.com/office/drawing/2018/hyperlinkcolor" val="tx"/>
                    </a:ext>
                  </a:extLst>
                </a:hlinkClick>
              </a:rPr>
              <a:t>COVID-19 Frequently Asked Questions</a:t>
            </a:r>
            <a:endParaRPr lang="en-US" sz="2000" dirty="0">
              <a:solidFill>
                <a:schemeClr val="accent4">
                  <a:lumMod val="60000"/>
                  <a:lumOff val="40000"/>
                </a:schemeClr>
              </a:solidFill>
            </a:endParaRPr>
          </a:p>
          <a:p>
            <a:pPr marL="342900" indent="-342900">
              <a:buFont typeface="Arial" panose="020B0604020202020204" pitchFamily="34" charset="0"/>
              <a:buChar char="•"/>
            </a:pPr>
            <a:r>
              <a:rPr lang="en-US" sz="2000" dirty="0"/>
              <a:t>Place posters that encourage </a:t>
            </a:r>
            <a:r>
              <a:rPr lang="en-US" sz="2000" u="sng" dirty="0">
                <a:solidFill>
                  <a:schemeClr val="accent4">
                    <a:lumMod val="60000"/>
                    <a:lumOff val="40000"/>
                  </a:schemeClr>
                </a:solidFill>
                <a:hlinkClick r:id="rId5">
                  <a:extLst>
                    <a:ext uri="{A12FA001-AC4F-418D-AE19-62706E023703}">
                      <ahyp:hlinkClr xmlns:ahyp="http://schemas.microsoft.com/office/drawing/2018/hyperlinkcolor" val="tx"/>
                    </a:ext>
                  </a:extLst>
                </a:hlinkClick>
              </a:rPr>
              <a:t>staying home when sick</a:t>
            </a:r>
            <a:r>
              <a:rPr lang="en-US" sz="2000" dirty="0">
                <a:solidFill>
                  <a:schemeClr val="accent4">
                    <a:lumMod val="60000"/>
                    <a:lumOff val="40000"/>
                  </a:schemeClr>
                </a:solidFill>
                <a:hlinkClick r:id="rId5">
                  <a:extLst>
                    <a:ext uri="{A12FA001-AC4F-418D-AE19-62706E023703}">
                      <ahyp:hlinkClr xmlns:ahyp="http://schemas.microsoft.com/office/drawing/2018/hyperlinkcolor" val="tx"/>
                    </a:ext>
                  </a:extLst>
                </a:hlinkClick>
              </a:rPr>
              <a:t>,</a:t>
            </a:r>
            <a:r>
              <a:rPr lang="en-US" sz="2000" dirty="0">
                <a:solidFill>
                  <a:schemeClr val="accent4">
                    <a:lumMod val="60000"/>
                    <a:lumOff val="40000"/>
                  </a:schemeClr>
                </a:solidFill>
              </a:rPr>
              <a:t> </a:t>
            </a:r>
            <a:r>
              <a:rPr lang="en-US" sz="2000" u="sng" dirty="0">
                <a:solidFill>
                  <a:schemeClr val="accent4">
                    <a:lumMod val="60000"/>
                    <a:lumOff val="40000"/>
                  </a:schemeClr>
                </a:solidFill>
                <a:hlinkClick r:id="rId6">
                  <a:extLst>
                    <a:ext uri="{A12FA001-AC4F-418D-AE19-62706E023703}">
                      <ahyp:hlinkClr xmlns:ahyp="http://schemas.microsoft.com/office/drawing/2018/hyperlinkcolor" val="tx"/>
                    </a:ext>
                  </a:extLst>
                </a:hlinkClick>
              </a:rPr>
              <a:t>cough and sneeze etiquette</a:t>
            </a:r>
            <a:r>
              <a:rPr lang="en-US" sz="2000" dirty="0"/>
              <a:t>,</a:t>
            </a:r>
            <a:r>
              <a:rPr lang="en-US" sz="2000" dirty="0">
                <a:solidFill>
                  <a:schemeClr val="accent4">
                    <a:lumMod val="60000"/>
                    <a:lumOff val="40000"/>
                  </a:schemeClr>
                </a:solidFill>
              </a:rPr>
              <a:t> </a:t>
            </a:r>
            <a:r>
              <a:rPr lang="en-US" sz="2000" dirty="0"/>
              <a:t>and </a:t>
            </a:r>
            <a:r>
              <a:rPr lang="en-US" sz="2000" u="sng" dirty="0">
                <a:solidFill>
                  <a:schemeClr val="accent4">
                    <a:lumMod val="60000"/>
                    <a:lumOff val="40000"/>
                  </a:schemeClr>
                </a:solidFill>
                <a:hlinkClick r:id="rId7">
                  <a:extLst>
                    <a:ext uri="{A12FA001-AC4F-418D-AE19-62706E023703}">
                      <ahyp:hlinkClr xmlns:ahyp="http://schemas.microsoft.com/office/drawing/2018/hyperlinkcolor" val="tx"/>
                    </a:ext>
                  </a:extLst>
                </a:hlinkClick>
              </a:rPr>
              <a:t>hand hygiene </a:t>
            </a:r>
            <a:r>
              <a:rPr lang="en-US" sz="2000" dirty="0">
                <a:solidFill>
                  <a:schemeClr val="accent4">
                    <a:lumMod val="60000"/>
                    <a:lumOff val="40000"/>
                  </a:schemeClr>
                </a:solidFill>
              </a:rPr>
              <a:t> </a:t>
            </a:r>
            <a:r>
              <a:rPr lang="en-US" sz="2000" dirty="0"/>
              <a:t>at the entrance to your workplace and in other workplace areas where they are likely to be seen.</a:t>
            </a:r>
          </a:p>
          <a:p>
            <a:endParaRPr lang="en-US" sz="2000" dirty="0"/>
          </a:p>
          <a:p>
            <a:endParaRPr lang="en-US" sz="2000" dirty="0"/>
          </a:p>
        </p:txBody>
      </p:sp>
    </p:spTree>
    <p:extLst>
      <p:ext uri="{BB962C8B-B14F-4D97-AF65-F5344CB8AC3E}">
        <p14:creationId xmlns:p14="http://schemas.microsoft.com/office/powerpoint/2010/main" val="3125343027"/>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ACC994-04C9-4B5A-BBDD-EBA859580E31}"/>
              </a:ext>
            </a:extLst>
          </p:cNvPr>
          <p:cNvSpPr>
            <a:spLocks noGrp="1"/>
          </p:cNvSpPr>
          <p:nvPr>
            <p:ph type="title"/>
          </p:nvPr>
        </p:nvSpPr>
        <p:spPr>
          <a:xfrm>
            <a:off x="1" y="0"/>
            <a:ext cx="12191999" cy="1690688"/>
          </a:xfrm>
          <a:solidFill>
            <a:schemeClr val="bg1">
              <a:lumMod val="50000"/>
              <a:lumOff val="50000"/>
            </a:schemeClr>
          </a:solidFill>
        </p:spPr>
        <p:txBody>
          <a:bodyPr>
            <a:normAutofit/>
          </a:bodyPr>
          <a:lstStyle/>
          <a:p>
            <a:pPr algn="ctr"/>
            <a:r>
              <a:rPr lang="en-US" sz="4800" b="1" dirty="0">
                <a:solidFill>
                  <a:schemeClr val="accent4">
                    <a:lumMod val="60000"/>
                    <a:lumOff val="40000"/>
                  </a:schemeClr>
                </a:solidFill>
                <a:latin typeface="Arial Black" panose="020B0A04020102020204" pitchFamily="34" charset="0"/>
              </a:rPr>
              <a:t>PROTOCOL #3</a:t>
            </a:r>
            <a:br>
              <a:rPr lang="en-US" sz="3600" b="1" dirty="0">
                <a:solidFill>
                  <a:schemeClr val="accent4">
                    <a:lumMod val="60000"/>
                    <a:lumOff val="40000"/>
                  </a:schemeClr>
                </a:solidFill>
                <a:latin typeface="Arial Black" panose="020B0A04020102020204" pitchFamily="34" charset="0"/>
              </a:rPr>
            </a:br>
            <a:r>
              <a:rPr lang="en-US" sz="2800" b="1" dirty="0">
                <a:latin typeface="Arial Black" panose="020B0A04020102020204" pitchFamily="34" charset="0"/>
              </a:rPr>
              <a:t>GENERAL JOBSITE/ OFFICE PRACTICES</a:t>
            </a:r>
          </a:p>
        </p:txBody>
      </p:sp>
      <p:sp>
        <p:nvSpPr>
          <p:cNvPr id="3" name="Content Placeholder 2">
            <a:extLst>
              <a:ext uri="{FF2B5EF4-FFF2-40B4-BE49-F238E27FC236}">
                <a16:creationId xmlns:a16="http://schemas.microsoft.com/office/drawing/2014/main" id="{4979C786-40D9-4860-A975-7280E0F679D1}"/>
              </a:ext>
            </a:extLst>
          </p:cNvPr>
          <p:cNvSpPr>
            <a:spLocks noGrp="1"/>
          </p:cNvSpPr>
          <p:nvPr>
            <p:ph idx="1"/>
          </p:nvPr>
        </p:nvSpPr>
        <p:spPr>
          <a:xfrm>
            <a:off x="838201" y="2022601"/>
            <a:ext cx="10515598" cy="4154361"/>
          </a:xfrm>
        </p:spPr>
        <p:txBody>
          <a:bodyPr>
            <a:normAutofit/>
          </a:bodyPr>
          <a:lstStyle/>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400" dirty="0">
              <a:solidFill>
                <a:srgbClr val="FFFFFF"/>
              </a:solidFill>
              <a:latin typeface="Arial Black" panose="020B0A04020102020204" pitchFamily="34" charset="0"/>
            </a:endParaRPr>
          </a:p>
        </p:txBody>
      </p:sp>
      <p:sp>
        <p:nvSpPr>
          <p:cNvPr id="4" name="Rectangle 3">
            <a:extLst>
              <a:ext uri="{FF2B5EF4-FFF2-40B4-BE49-F238E27FC236}">
                <a16:creationId xmlns:a16="http://schemas.microsoft.com/office/drawing/2014/main" id="{486C9F5D-86C7-4126-A93B-69D1F009D8C4}"/>
              </a:ext>
            </a:extLst>
          </p:cNvPr>
          <p:cNvSpPr/>
          <p:nvPr/>
        </p:nvSpPr>
        <p:spPr>
          <a:xfrm>
            <a:off x="923277" y="2129174"/>
            <a:ext cx="10430521" cy="3477875"/>
          </a:xfrm>
          <a:prstGeom prst="rect">
            <a:avLst/>
          </a:prstGeom>
        </p:spPr>
        <p:txBody>
          <a:bodyPr wrap="square">
            <a:spAutoFit/>
          </a:bodyPr>
          <a:lstStyle/>
          <a:p>
            <a:pPr marL="285750" indent="-285750">
              <a:spcAft>
                <a:spcPts val="600"/>
              </a:spcAft>
              <a:buFont typeface="Arial" panose="020B0604020202020204" pitchFamily="34" charset="0"/>
              <a:buChar char="•"/>
            </a:pPr>
            <a:r>
              <a:rPr lang="en-US" sz="2000" dirty="0"/>
              <a:t>Workers will be required to answer questions related to personal health conditions. </a:t>
            </a:r>
          </a:p>
          <a:p>
            <a:pPr marL="285750" indent="-285750">
              <a:spcAft>
                <a:spcPts val="600"/>
              </a:spcAft>
              <a:buFont typeface="Arial" panose="020B0604020202020204" pitchFamily="34" charset="0"/>
              <a:buChar char="•"/>
            </a:pPr>
            <a:r>
              <a:rPr lang="en-US" sz="2000" dirty="0"/>
              <a:t>Additionally, personnel may be temperature scanned daily prior to accessing a project by a trained and qualified professional in the safe use and interpretation of thermometers (i.e. EMTs, nurses, paramedics, etc.).</a:t>
            </a:r>
          </a:p>
          <a:p>
            <a:pPr marL="285750" indent="-285750">
              <a:spcAft>
                <a:spcPts val="600"/>
              </a:spcAft>
              <a:buFont typeface="Arial" panose="020B0604020202020204" pitchFamily="34" charset="0"/>
              <a:buChar char="•"/>
            </a:pPr>
            <a:r>
              <a:rPr lang="en-US" sz="2000" dirty="0"/>
              <a:t>Temperature scanning may continue for the foreseeable future.</a:t>
            </a:r>
          </a:p>
          <a:p>
            <a:pPr marL="914400" indent="0">
              <a:spcAft>
                <a:spcPts val="600"/>
              </a:spcAft>
              <a:buNone/>
            </a:pPr>
            <a:r>
              <a:rPr lang="en-US" sz="2000" b="1" u="sng" dirty="0">
                <a:solidFill>
                  <a:schemeClr val="accent4">
                    <a:lumMod val="60000"/>
                    <a:lumOff val="40000"/>
                  </a:schemeClr>
                </a:solidFill>
              </a:rPr>
              <a:t>a. Screening Question Process</a:t>
            </a:r>
            <a:r>
              <a:rPr lang="en-US" sz="2000" b="1" dirty="0">
                <a:solidFill>
                  <a:schemeClr val="accent4">
                    <a:lumMod val="60000"/>
                    <a:lumOff val="40000"/>
                  </a:schemeClr>
                </a:solidFill>
              </a:rPr>
              <a:t> </a:t>
            </a:r>
            <a:r>
              <a:rPr lang="en-US" sz="2000" dirty="0"/>
              <a:t>- Greet the person and state: “As a precaution and in an effort to help prevent the spread of COVID-19 we are conducting a pre-entry screening.” Supervisors should ask the following questions to all employees prior to entering the jobsite. If they answer “yes” to any, they should be asked to leave the jobsite immediately.</a:t>
            </a:r>
          </a:p>
          <a:p>
            <a:pPr marL="285750" indent="-285750">
              <a:spcAft>
                <a:spcPts val="600"/>
              </a:spcAft>
              <a:buFont typeface="Arial" panose="020B0604020202020204" pitchFamily="34" charset="0"/>
              <a:buChar char="•"/>
            </a:pPr>
            <a:r>
              <a:rPr lang="en-US" sz="2000" dirty="0"/>
              <a:t>It is at an individual contractor’s discretion to ask additional screening questions. </a:t>
            </a:r>
          </a:p>
        </p:txBody>
      </p:sp>
    </p:spTree>
    <p:extLst>
      <p:ext uri="{BB962C8B-B14F-4D97-AF65-F5344CB8AC3E}">
        <p14:creationId xmlns:p14="http://schemas.microsoft.com/office/powerpoint/2010/main" val="2278162470"/>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ACC994-04C9-4B5A-BBDD-EBA859580E31}"/>
              </a:ext>
            </a:extLst>
          </p:cNvPr>
          <p:cNvSpPr>
            <a:spLocks noGrp="1"/>
          </p:cNvSpPr>
          <p:nvPr>
            <p:ph type="title"/>
          </p:nvPr>
        </p:nvSpPr>
        <p:spPr>
          <a:xfrm>
            <a:off x="1" y="0"/>
            <a:ext cx="12191999" cy="1690688"/>
          </a:xfrm>
          <a:solidFill>
            <a:schemeClr val="bg1">
              <a:lumMod val="50000"/>
              <a:lumOff val="50000"/>
            </a:schemeClr>
          </a:solidFill>
        </p:spPr>
        <p:txBody>
          <a:bodyPr>
            <a:normAutofit/>
          </a:bodyPr>
          <a:lstStyle/>
          <a:p>
            <a:pPr algn="ctr"/>
            <a:r>
              <a:rPr lang="en-US" sz="4800" b="1" dirty="0">
                <a:solidFill>
                  <a:schemeClr val="accent4">
                    <a:lumMod val="60000"/>
                    <a:lumOff val="40000"/>
                  </a:schemeClr>
                </a:solidFill>
                <a:latin typeface="Arial Black" panose="020B0A04020102020204" pitchFamily="34" charset="0"/>
              </a:rPr>
              <a:t>PROTOCOL #3</a:t>
            </a:r>
            <a:br>
              <a:rPr lang="en-US" sz="3600" b="1" dirty="0">
                <a:solidFill>
                  <a:schemeClr val="accent4">
                    <a:lumMod val="60000"/>
                    <a:lumOff val="40000"/>
                  </a:schemeClr>
                </a:solidFill>
                <a:latin typeface="Arial Black" panose="020B0A04020102020204" pitchFamily="34" charset="0"/>
              </a:rPr>
            </a:br>
            <a:r>
              <a:rPr lang="en-US" sz="2800" b="1" dirty="0">
                <a:latin typeface="Arial Black" panose="020B0A04020102020204" pitchFamily="34" charset="0"/>
              </a:rPr>
              <a:t>GENERAL JOBSITE/ OFFICE PRACTICES</a:t>
            </a:r>
          </a:p>
        </p:txBody>
      </p:sp>
      <p:sp>
        <p:nvSpPr>
          <p:cNvPr id="3" name="Content Placeholder 2">
            <a:extLst>
              <a:ext uri="{FF2B5EF4-FFF2-40B4-BE49-F238E27FC236}">
                <a16:creationId xmlns:a16="http://schemas.microsoft.com/office/drawing/2014/main" id="{4979C786-40D9-4860-A975-7280E0F679D1}"/>
              </a:ext>
            </a:extLst>
          </p:cNvPr>
          <p:cNvSpPr>
            <a:spLocks noGrp="1"/>
          </p:cNvSpPr>
          <p:nvPr>
            <p:ph idx="1"/>
          </p:nvPr>
        </p:nvSpPr>
        <p:spPr>
          <a:xfrm>
            <a:off x="838201" y="2022601"/>
            <a:ext cx="10515598" cy="4154361"/>
          </a:xfrm>
        </p:spPr>
        <p:txBody>
          <a:bodyPr>
            <a:normAutofit/>
          </a:bodyPr>
          <a:lstStyle/>
          <a:p>
            <a:pPr marL="0" indent="0">
              <a:buNone/>
            </a:pPr>
            <a:r>
              <a:rPr lang="en-US" sz="2000" b="1" u="sng" dirty="0">
                <a:solidFill>
                  <a:schemeClr val="accent4">
                    <a:lumMod val="60000"/>
                    <a:lumOff val="40000"/>
                  </a:schemeClr>
                </a:solidFill>
                <a:latin typeface="Arial Black" panose="020B0A04020102020204" pitchFamily="34" charset="0"/>
              </a:rPr>
              <a:t>SCREENING QUESTION PROCESS</a:t>
            </a:r>
          </a:p>
          <a:p>
            <a:pPr marL="457200" indent="-457200">
              <a:buFont typeface="+mj-lt"/>
              <a:buAutoNum type="arabicPeriod"/>
            </a:pPr>
            <a:r>
              <a:rPr lang="en-US" sz="2000" dirty="0"/>
              <a:t>Have you, or anyone in your household, been in close contact with a person that has tested positive for COVID-19?</a:t>
            </a:r>
          </a:p>
          <a:p>
            <a:pPr marL="457200" indent="-457200">
              <a:buFont typeface="+mj-lt"/>
              <a:buAutoNum type="arabicPeriod"/>
            </a:pPr>
            <a:r>
              <a:rPr lang="en-US" sz="2000" dirty="0"/>
              <a:t>Have you, or anyone in your household, been in close contact with a person that is in the process of being tested for COVID-19?</a:t>
            </a:r>
          </a:p>
          <a:p>
            <a:pPr marL="457200" indent="-457200">
              <a:buFont typeface="+mj-lt"/>
              <a:buAutoNum type="arabicPeriod"/>
            </a:pPr>
            <a:r>
              <a:rPr lang="en-US" sz="2000" dirty="0"/>
              <a:t>Have you been medically directed to self-quarantine due to possible exposure to COVID-19?</a:t>
            </a:r>
          </a:p>
          <a:p>
            <a:pPr marL="457200" indent="-457200">
              <a:buFont typeface="+mj-lt"/>
              <a:buAutoNum type="arabicPeriod"/>
            </a:pPr>
            <a:r>
              <a:rPr lang="en-US" sz="2000" dirty="0"/>
              <a:t>Are you having trouble breathing or have you had flu-like symptoms within the past 48 hours, including: fever, cough, shortness of breath, sore throat, body aches, chills, or fatigue?</a:t>
            </a:r>
          </a:p>
          <a:p>
            <a:pPr marL="0" indent="0">
              <a:buNone/>
            </a:pPr>
            <a:endParaRPr lang="en-US" sz="2000" dirty="0"/>
          </a:p>
          <a:p>
            <a:pPr marL="0" indent="0">
              <a:buNone/>
            </a:pPr>
            <a:endParaRPr lang="en-US" sz="2400"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1053858401"/>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ACC994-04C9-4B5A-BBDD-EBA859580E31}"/>
              </a:ext>
            </a:extLst>
          </p:cNvPr>
          <p:cNvSpPr>
            <a:spLocks noGrp="1"/>
          </p:cNvSpPr>
          <p:nvPr>
            <p:ph type="title"/>
          </p:nvPr>
        </p:nvSpPr>
        <p:spPr>
          <a:xfrm>
            <a:off x="1" y="-3324"/>
            <a:ext cx="12191999" cy="1690688"/>
          </a:xfrm>
          <a:solidFill>
            <a:schemeClr val="bg1">
              <a:lumMod val="50000"/>
              <a:lumOff val="50000"/>
            </a:schemeClr>
          </a:solidFill>
        </p:spPr>
        <p:txBody>
          <a:bodyPr>
            <a:normAutofit/>
          </a:bodyPr>
          <a:lstStyle/>
          <a:p>
            <a:pPr algn="ctr"/>
            <a:r>
              <a:rPr lang="en-US" sz="4800" b="1" dirty="0">
                <a:solidFill>
                  <a:schemeClr val="accent4">
                    <a:lumMod val="60000"/>
                    <a:lumOff val="40000"/>
                  </a:schemeClr>
                </a:solidFill>
                <a:latin typeface="Arial Black" panose="020B0A04020102020204" pitchFamily="34" charset="0"/>
              </a:rPr>
              <a:t>PROTOCOL #3</a:t>
            </a:r>
            <a:br>
              <a:rPr lang="en-US" sz="3600" b="1" dirty="0">
                <a:solidFill>
                  <a:schemeClr val="accent4">
                    <a:lumMod val="60000"/>
                    <a:lumOff val="40000"/>
                  </a:schemeClr>
                </a:solidFill>
                <a:latin typeface="Arial Black" panose="020B0A04020102020204" pitchFamily="34" charset="0"/>
              </a:rPr>
            </a:br>
            <a:r>
              <a:rPr lang="en-US" sz="2800" b="1" dirty="0">
                <a:latin typeface="Arial Black" panose="020B0A04020102020204" pitchFamily="34" charset="0"/>
              </a:rPr>
              <a:t>GENERAL JOBSITE/ OFFICE PRACTICES</a:t>
            </a:r>
          </a:p>
        </p:txBody>
      </p:sp>
      <p:sp>
        <p:nvSpPr>
          <p:cNvPr id="3" name="Content Placeholder 2">
            <a:extLst>
              <a:ext uri="{FF2B5EF4-FFF2-40B4-BE49-F238E27FC236}">
                <a16:creationId xmlns:a16="http://schemas.microsoft.com/office/drawing/2014/main" id="{4979C786-40D9-4860-A975-7280E0F679D1}"/>
              </a:ext>
            </a:extLst>
          </p:cNvPr>
          <p:cNvSpPr>
            <a:spLocks noGrp="1"/>
          </p:cNvSpPr>
          <p:nvPr>
            <p:ph idx="1"/>
          </p:nvPr>
        </p:nvSpPr>
        <p:spPr>
          <a:xfrm>
            <a:off x="838200" y="2022601"/>
            <a:ext cx="10948553" cy="4154361"/>
          </a:xfrm>
        </p:spPr>
        <p:txBody>
          <a:bodyPr>
            <a:normAutofit/>
          </a:bodyPr>
          <a:lstStyle/>
          <a:p>
            <a:pPr marL="0" indent="0">
              <a:buNone/>
            </a:pPr>
            <a:endParaRPr lang="en-US" sz="2000" dirty="0"/>
          </a:p>
          <a:p>
            <a:pPr marL="0" indent="0">
              <a:buNone/>
            </a:pPr>
            <a:endParaRPr lang="en-US" sz="2400" dirty="0">
              <a:solidFill>
                <a:srgbClr val="FFFFFF"/>
              </a:solidFill>
              <a:latin typeface="Arial Black" panose="020B0A04020102020204" pitchFamily="34" charset="0"/>
            </a:endParaRPr>
          </a:p>
        </p:txBody>
      </p:sp>
      <p:sp>
        <p:nvSpPr>
          <p:cNvPr id="4" name="Rectangle 3">
            <a:extLst>
              <a:ext uri="{FF2B5EF4-FFF2-40B4-BE49-F238E27FC236}">
                <a16:creationId xmlns:a16="http://schemas.microsoft.com/office/drawing/2014/main" id="{33F90761-62DC-4BA1-9B55-5095CE7531C3}"/>
              </a:ext>
            </a:extLst>
          </p:cNvPr>
          <p:cNvSpPr/>
          <p:nvPr/>
        </p:nvSpPr>
        <p:spPr>
          <a:xfrm>
            <a:off x="568173" y="1847182"/>
            <a:ext cx="11218581" cy="5401479"/>
          </a:xfrm>
          <a:prstGeom prst="rect">
            <a:avLst/>
          </a:prstGeom>
        </p:spPr>
        <p:txBody>
          <a:bodyPr wrap="square">
            <a:spAutoFit/>
          </a:bodyPr>
          <a:lstStyle/>
          <a:p>
            <a:r>
              <a:rPr lang="en-US" sz="2000" b="1" u="sng" dirty="0">
                <a:solidFill>
                  <a:schemeClr val="accent4">
                    <a:lumMod val="60000"/>
                    <a:lumOff val="40000"/>
                  </a:schemeClr>
                </a:solidFill>
                <a:latin typeface="Arial Black" panose="020B0A04020102020204" pitchFamily="34" charset="0"/>
              </a:rPr>
              <a:t>TEMPERATURE SCANNING </a:t>
            </a:r>
          </a:p>
          <a:p>
            <a:endParaRPr lang="en-US" sz="2000" dirty="0"/>
          </a:p>
          <a:p>
            <a:pPr marL="285750" indent="-285750">
              <a:spcAft>
                <a:spcPts val="600"/>
              </a:spcAft>
              <a:buFont typeface="Wingdings" panose="05000000000000000000" pitchFamily="2" charset="2"/>
              <a:buChar char="ü"/>
            </a:pPr>
            <a:r>
              <a:rPr lang="en-US" sz="2000" dirty="0"/>
              <a:t>If required by site and if “no” to all questions: Step in and extend arm to get reading, then step away to show the results. If over 100.4, they cannot enter the site. Refer to them to your site contact. (NOTE: Follow host/owner rules. Follow thermometer instructions and recognize precision of reading range.) </a:t>
            </a:r>
          </a:p>
          <a:p>
            <a:pPr marL="285750" indent="-285750">
              <a:spcAft>
                <a:spcPts val="600"/>
              </a:spcAft>
              <a:buFont typeface="Wingdings" panose="05000000000000000000" pitchFamily="2" charset="2"/>
              <a:buChar char="ü"/>
            </a:pPr>
            <a:r>
              <a:rPr lang="en-US" sz="2000" dirty="0"/>
              <a:t>Anyone asked to leave should NOT return to work until at least 3 days (72 hours) have passed since recovery defined as resolution of fever without the use of fever-reducing medications and improvement in respiratory symptoms (e.g., cough, shortness of breath); And, at least 7 days have passed since symptoms first appeared.</a:t>
            </a:r>
          </a:p>
          <a:p>
            <a:pPr marL="285750" indent="-285750">
              <a:spcAft>
                <a:spcPts val="600"/>
              </a:spcAft>
              <a:buFont typeface="Wingdings" panose="05000000000000000000" pitchFamily="2" charset="2"/>
              <a:buChar char="ü"/>
            </a:pPr>
            <a:r>
              <a:rPr lang="en-US" sz="2000" dirty="0"/>
              <a:t>An individual contractor may require, in order to return to work after experiencing any of these symptoms, personnel to produce a doctor’s note or a negative COVID-19 test result. </a:t>
            </a:r>
          </a:p>
          <a:p>
            <a:pPr marL="285750" indent="-285750">
              <a:spcAft>
                <a:spcPts val="600"/>
              </a:spcAft>
              <a:buFont typeface="Wingdings" panose="05000000000000000000" pitchFamily="2" charset="2"/>
              <a:buChar char="ü"/>
            </a:pPr>
            <a:r>
              <a:rPr lang="en-US" sz="2000" dirty="0"/>
              <a:t>Do not congregate in lunch areas, and wipe all common areas with appropriate disinfectant. </a:t>
            </a:r>
          </a:p>
          <a:p>
            <a:pPr marL="285750" indent="-285750">
              <a:spcAft>
                <a:spcPts val="600"/>
              </a:spcAft>
              <a:buFont typeface="Wingdings" panose="05000000000000000000" pitchFamily="2" charset="2"/>
              <a:buChar char="ü"/>
            </a:pPr>
            <a:r>
              <a:rPr lang="en-US" sz="2000" dirty="0"/>
              <a:t>Do not share tools. When sharing is necessary, wipe down with proper disinfectant first. </a:t>
            </a:r>
          </a:p>
          <a:p>
            <a:endParaRPr lang="en-US" sz="2000" dirty="0"/>
          </a:p>
          <a:p>
            <a:endParaRPr lang="en-US" sz="2000" dirty="0"/>
          </a:p>
          <a:p>
            <a:endParaRPr lang="en-US" sz="2000" dirty="0"/>
          </a:p>
        </p:txBody>
      </p:sp>
    </p:spTree>
    <p:extLst>
      <p:ext uri="{BB962C8B-B14F-4D97-AF65-F5344CB8AC3E}">
        <p14:creationId xmlns:p14="http://schemas.microsoft.com/office/powerpoint/2010/main" val="3742821449"/>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ACC994-04C9-4B5A-BBDD-EBA859580E31}"/>
              </a:ext>
            </a:extLst>
          </p:cNvPr>
          <p:cNvSpPr>
            <a:spLocks noGrp="1"/>
          </p:cNvSpPr>
          <p:nvPr>
            <p:ph type="title"/>
          </p:nvPr>
        </p:nvSpPr>
        <p:spPr>
          <a:xfrm>
            <a:off x="1" y="0"/>
            <a:ext cx="12191999" cy="1690688"/>
          </a:xfrm>
          <a:solidFill>
            <a:schemeClr val="bg1">
              <a:lumMod val="50000"/>
              <a:lumOff val="50000"/>
            </a:schemeClr>
          </a:solidFill>
        </p:spPr>
        <p:txBody>
          <a:bodyPr>
            <a:normAutofit/>
          </a:bodyPr>
          <a:lstStyle/>
          <a:p>
            <a:pPr algn="ctr"/>
            <a:r>
              <a:rPr lang="en-US" sz="4800" b="1" dirty="0">
                <a:solidFill>
                  <a:schemeClr val="accent4">
                    <a:lumMod val="60000"/>
                    <a:lumOff val="40000"/>
                  </a:schemeClr>
                </a:solidFill>
                <a:latin typeface="Arial Black" panose="020B0A04020102020204" pitchFamily="34" charset="0"/>
              </a:rPr>
              <a:t>PROTOCOL #4 </a:t>
            </a:r>
            <a:br>
              <a:rPr lang="en-US" sz="3600" b="1" dirty="0">
                <a:solidFill>
                  <a:schemeClr val="accent4">
                    <a:lumMod val="60000"/>
                    <a:lumOff val="40000"/>
                  </a:schemeClr>
                </a:solidFill>
                <a:latin typeface="Arial Black" panose="020B0A04020102020204" pitchFamily="34" charset="0"/>
              </a:rPr>
            </a:br>
            <a:r>
              <a:rPr lang="en-US" sz="2800" b="1" dirty="0">
                <a:latin typeface="Arial Black" panose="020B0A04020102020204" pitchFamily="34" charset="0"/>
              </a:rPr>
              <a:t>SANITATION AND CLEANLINESS</a:t>
            </a:r>
          </a:p>
        </p:txBody>
      </p:sp>
      <p:sp>
        <p:nvSpPr>
          <p:cNvPr id="3" name="Content Placeholder 2">
            <a:extLst>
              <a:ext uri="{FF2B5EF4-FFF2-40B4-BE49-F238E27FC236}">
                <a16:creationId xmlns:a16="http://schemas.microsoft.com/office/drawing/2014/main" id="{4979C786-40D9-4860-A975-7280E0F679D1}"/>
              </a:ext>
            </a:extLst>
          </p:cNvPr>
          <p:cNvSpPr>
            <a:spLocks noGrp="1"/>
          </p:cNvSpPr>
          <p:nvPr>
            <p:ph idx="1"/>
          </p:nvPr>
        </p:nvSpPr>
        <p:spPr>
          <a:xfrm>
            <a:off x="838201" y="2022601"/>
            <a:ext cx="10515598" cy="4154361"/>
          </a:xfrm>
        </p:spPr>
        <p:txBody>
          <a:bodyPr>
            <a:normAutofit/>
          </a:bodyPr>
          <a:lstStyle/>
          <a:p>
            <a:pPr lvl="0"/>
            <a:r>
              <a:rPr lang="en-US" sz="2000" dirty="0"/>
              <a:t>Promote </a:t>
            </a:r>
            <a:r>
              <a:rPr lang="en-US" sz="2000" b="1" dirty="0"/>
              <a:t>frequent and thorough hand washing with soap and running water</a:t>
            </a:r>
            <a:r>
              <a:rPr lang="en-US" sz="2000" dirty="0"/>
              <a:t> for at least </a:t>
            </a:r>
            <a:r>
              <a:rPr lang="en-US" sz="2000" b="1" dirty="0"/>
              <a:t>20 seconds</a:t>
            </a:r>
            <a:r>
              <a:rPr lang="en-US" sz="2000" dirty="0"/>
              <a:t>. </a:t>
            </a:r>
          </a:p>
          <a:p>
            <a:pPr lvl="0"/>
            <a:r>
              <a:rPr lang="en-US" sz="2000" dirty="0"/>
              <a:t>Hand washing stations are recommended to help prevent the spread of COVID-19. </a:t>
            </a:r>
          </a:p>
          <a:p>
            <a:pPr lvl="0"/>
            <a:r>
              <a:rPr lang="en-US" sz="2000" dirty="0"/>
              <a:t>Employers should also provide hand sanitizer when hand washing facilities are not available. Refer to CDC guideline for </a:t>
            </a:r>
            <a:r>
              <a:rPr lang="en-US" sz="2000" u="sng" dirty="0">
                <a:solidFill>
                  <a:schemeClr val="accent4">
                    <a:lumMod val="60000"/>
                    <a:lumOff val="40000"/>
                  </a:schemeClr>
                </a:solidFill>
                <a:hlinkClick r:id="rId2">
                  <a:extLst>
                    <a:ext uri="{A12FA001-AC4F-418D-AE19-62706E023703}">
                      <ahyp:hlinkClr xmlns:ahyp="http://schemas.microsoft.com/office/drawing/2018/hyperlinkcolor" val="tx"/>
                    </a:ext>
                  </a:extLst>
                </a:hlinkClick>
              </a:rPr>
              <a:t>When and How to Wash Your Hands</a:t>
            </a:r>
            <a:r>
              <a:rPr lang="en-US" sz="2000" dirty="0"/>
              <a:t>.</a:t>
            </a:r>
            <a:r>
              <a:rPr lang="en-US" sz="2000" dirty="0">
                <a:solidFill>
                  <a:schemeClr val="accent4">
                    <a:lumMod val="60000"/>
                    <a:lumOff val="40000"/>
                  </a:schemeClr>
                </a:solidFill>
              </a:rPr>
              <a:t>  </a:t>
            </a:r>
            <a:r>
              <a:rPr lang="en-US" sz="2000" dirty="0"/>
              <a:t>Hand washing stations or hand sanitizer should be provided at all access points, hoists, elevators, restrooms, etc.</a:t>
            </a:r>
          </a:p>
          <a:p>
            <a:pPr lvl="1"/>
            <a:r>
              <a:rPr lang="en-US" sz="2000" u="sng" dirty="0"/>
              <a:t>All workers should wash hands often, especially before eating, smoking, or drinking, and after blowing your nose, coughing, or sneezing</a:t>
            </a:r>
            <a:r>
              <a:rPr lang="en-US" sz="2000" dirty="0"/>
              <a:t>. Workers should refrain from touching their face.</a:t>
            </a:r>
          </a:p>
          <a:p>
            <a:pPr lvl="1"/>
            <a:r>
              <a:rPr lang="en-US" sz="2000" u="sng" dirty="0"/>
              <a:t>All sites should have hand washing stations readily available to all workers on site</a:t>
            </a:r>
            <a:r>
              <a:rPr lang="en-US" sz="2000" dirty="0"/>
              <a:t>. If you have a large site, get a hand washing station from your portable job site toilet provider. </a:t>
            </a:r>
          </a:p>
          <a:p>
            <a:r>
              <a:rPr lang="en-US" sz="2000" dirty="0"/>
              <a:t>Providing hand sanitizer is acceptable in the interim between availability of hand washing facilities</a:t>
            </a:r>
          </a:p>
          <a:p>
            <a:pPr marL="0" indent="0">
              <a:buNone/>
            </a:pPr>
            <a:endParaRPr lang="en-US" sz="2000" dirty="0"/>
          </a:p>
          <a:p>
            <a:pPr marL="0" indent="0">
              <a:buNone/>
            </a:pPr>
            <a:endParaRPr lang="en-US" sz="2200" dirty="0"/>
          </a:p>
          <a:p>
            <a:pPr marL="0" lvl="0" indent="0">
              <a:buNone/>
            </a:pPr>
            <a:endParaRPr lang="en-US" sz="2400"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361638540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ACC994-04C9-4B5A-BBDD-EBA859580E31}"/>
              </a:ext>
            </a:extLst>
          </p:cNvPr>
          <p:cNvSpPr>
            <a:spLocks noGrp="1"/>
          </p:cNvSpPr>
          <p:nvPr>
            <p:ph type="title"/>
          </p:nvPr>
        </p:nvSpPr>
        <p:spPr>
          <a:xfrm>
            <a:off x="833001" y="365125"/>
            <a:ext cx="6757407" cy="1325563"/>
          </a:xfrm>
        </p:spPr>
        <p:txBody>
          <a:bodyPr>
            <a:normAutofit/>
          </a:bodyPr>
          <a:lstStyle/>
          <a:p>
            <a:r>
              <a:rPr lang="en-US" b="1" dirty="0">
                <a:solidFill>
                  <a:schemeClr val="accent4">
                    <a:lumMod val="60000"/>
                    <a:lumOff val="40000"/>
                  </a:schemeClr>
                </a:solidFill>
                <a:latin typeface="Arial Black" panose="020B0A04020102020204" pitchFamily="34" charset="0"/>
              </a:rPr>
              <a:t>COURSE OVERVIEW</a:t>
            </a:r>
          </a:p>
        </p:txBody>
      </p:sp>
      <p:sp>
        <p:nvSpPr>
          <p:cNvPr id="3" name="Content Placeholder 2">
            <a:extLst>
              <a:ext uri="{FF2B5EF4-FFF2-40B4-BE49-F238E27FC236}">
                <a16:creationId xmlns:a16="http://schemas.microsoft.com/office/drawing/2014/main" id="{4979C786-40D9-4860-A975-7280E0F679D1}"/>
              </a:ext>
            </a:extLst>
          </p:cNvPr>
          <p:cNvSpPr>
            <a:spLocks noGrp="1"/>
          </p:cNvSpPr>
          <p:nvPr>
            <p:ph idx="1"/>
          </p:nvPr>
        </p:nvSpPr>
        <p:spPr>
          <a:xfrm>
            <a:off x="838201" y="2022601"/>
            <a:ext cx="10515598" cy="4154361"/>
          </a:xfrm>
        </p:spPr>
        <p:txBody>
          <a:bodyPr>
            <a:normAutofit/>
          </a:bodyPr>
          <a:lstStyle/>
          <a:p>
            <a:r>
              <a:rPr lang="en-US" sz="2400" dirty="0"/>
              <a:t>The UBC/CITF recognizes that our members and signatory contractors are always committed to ensuring the health and safety of their workplace. </a:t>
            </a:r>
          </a:p>
          <a:p>
            <a:r>
              <a:rPr lang="en-US" sz="2400" dirty="0"/>
              <a:t>The Eastern Atlantic States Regional Council of Carpenters has prepared this online course to review the March 2020 guidance document from OSHA on </a:t>
            </a:r>
            <a:r>
              <a:rPr lang="en-US" sz="2400" b="1" dirty="0">
                <a:solidFill>
                  <a:schemeClr val="accent4">
                    <a:lumMod val="60000"/>
                    <a:lumOff val="40000"/>
                  </a:schemeClr>
                </a:solidFill>
              </a:rPr>
              <a:t>Preparing Workplaces for COVID-19.</a:t>
            </a:r>
          </a:p>
          <a:p>
            <a:r>
              <a:rPr lang="en-US" sz="2400" dirty="0"/>
              <a:t>This online course is designed to educate our members  on how to use the OSHA guidance, as well as other Jobsite Protocols to take the appropriate steps to limit the spread of the Coronavirus.</a:t>
            </a:r>
          </a:p>
          <a:p>
            <a:pPr marL="0" indent="0">
              <a:buNone/>
            </a:pPr>
            <a:endParaRPr lang="en-US" sz="2400" dirty="0">
              <a:solidFill>
                <a:srgbClr val="FFFFFF"/>
              </a:solidFill>
              <a:latin typeface="Arial Black" panose="020B0A04020102020204" pitchFamily="34" charset="0"/>
            </a:endParaRPr>
          </a:p>
        </p:txBody>
      </p:sp>
      <p:pic>
        <p:nvPicPr>
          <p:cNvPr id="7" name="Picture 6">
            <a:extLst>
              <a:ext uri="{FF2B5EF4-FFF2-40B4-BE49-F238E27FC236}">
                <a16:creationId xmlns:a16="http://schemas.microsoft.com/office/drawing/2014/main" id="{5681CB6A-4B8F-4606-BA17-36BB043DF6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0804" y="550272"/>
            <a:ext cx="2632995" cy="955268"/>
          </a:xfrm>
          <a:prstGeom prst="rect">
            <a:avLst/>
          </a:prstGeom>
        </p:spPr>
      </p:pic>
    </p:spTree>
    <p:extLst>
      <p:ext uri="{BB962C8B-B14F-4D97-AF65-F5344CB8AC3E}">
        <p14:creationId xmlns:p14="http://schemas.microsoft.com/office/powerpoint/2010/main" val="3522349083"/>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ACC994-04C9-4B5A-BBDD-EBA859580E31}"/>
              </a:ext>
            </a:extLst>
          </p:cNvPr>
          <p:cNvSpPr>
            <a:spLocks noGrp="1"/>
          </p:cNvSpPr>
          <p:nvPr>
            <p:ph type="title"/>
          </p:nvPr>
        </p:nvSpPr>
        <p:spPr>
          <a:xfrm>
            <a:off x="1" y="0"/>
            <a:ext cx="12191999" cy="1690688"/>
          </a:xfrm>
          <a:solidFill>
            <a:schemeClr val="bg1">
              <a:lumMod val="50000"/>
              <a:lumOff val="50000"/>
            </a:schemeClr>
          </a:solidFill>
        </p:spPr>
        <p:txBody>
          <a:bodyPr>
            <a:normAutofit/>
          </a:bodyPr>
          <a:lstStyle/>
          <a:p>
            <a:pPr algn="ctr"/>
            <a:r>
              <a:rPr lang="en-US" sz="4800" b="1" dirty="0">
                <a:solidFill>
                  <a:schemeClr val="accent4">
                    <a:lumMod val="60000"/>
                    <a:lumOff val="40000"/>
                  </a:schemeClr>
                </a:solidFill>
                <a:latin typeface="Arial Black" panose="020B0A04020102020204" pitchFamily="34" charset="0"/>
              </a:rPr>
              <a:t>PROTOCOL #4 </a:t>
            </a:r>
            <a:br>
              <a:rPr lang="en-US" sz="3600" b="1" dirty="0">
                <a:solidFill>
                  <a:schemeClr val="accent4">
                    <a:lumMod val="60000"/>
                    <a:lumOff val="40000"/>
                  </a:schemeClr>
                </a:solidFill>
                <a:latin typeface="Arial Black" panose="020B0A04020102020204" pitchFamily="34" charset="0"/>
              </a:rPr>
            </a:br>
            <a:r>
              <a:rPr lang="en-US" sz="2800" b="1" dirty="0">
                <a:latin typeface="Arial Black" panose="020B0A04020102020204" pitchFamily="34" charset="0"/>
              </a:rPr>
              <a:t>SANITATION AND CLEANLINESS</a:t>
            </a:r>
          </a:p>
        </p:txBody>
      </p:sp>
      <p:sp>
        <p:nvSpPr>
          <p:cNvPr id="3" name="Content Placeholder 2">
            <a:extLst>
              <a:ext uri="{FF2B5EF4-FFF2-40B4-BE49-F238E27FC236}">
                <a16:creationId xmlns:a16="http://schemas.microsoft.com/office/drawing/2014/main" id="{4979C786-40D9-4860-A975-7280E0F679D1}"/>
              </a:ext>
            </a:extLst>
          </p:cNvPr>
          <p:cNvSpPr>
            <a:spLocks noGrp="1"/>
          </p:cNvSpPr>
          <p:nvPr>
            <p:ph idx="1"/>
          </p:nvPr>
        </p:nvSpPr>
        <p:spPr>
          <a:xfrm>
            <a:off x="838201" y="2022601"/>
            <a:ext cx="10515598" cy="4154361"/>
          </a:xfrm>
        </p:spPr>
        <p:txBody>
          <a:bodyPr>
            <a:normAutofit/>
          </a:bodyPr>
          <a:lstStyle/>
          <a:p>
            <a:pPr lvl="0"/>
            <a:r>
              <a:rPr lang="en-US" sz="2000" dirty="0"/>
              <a:t>Disinfect frequently touched surfaces within the workplace multiple times each day. Refer to CDC guideline for </a:t>
            </a:r>
            <a:r>
              <a:rPr lang="en-US" sz="2000" u="sng" dirty="0">
                <a:solidFill>
                  <a:schemeClr val="accent4">
                    <a:lumMod val="60000"/>
                    <a:lumOff val="40000"/>
                  </a:schemeClr>
                </a:solidFill>
                <a:hlinkClick r:id="rId2">
                  <a:extLst>
                    <a:ext uri="{A12FA001-AC4F-418D-AE19-62706E023703}">
                      <ahyp:hlinkClr xmlns:ahyp="http://schemas.microsoft.com/office/drawing/2018/hyperlinkcolor" val="tx"/>
                    </a:ext>
                  </a:extLst>
                </a:hlinkClick>
              </a:rPr>
              <a:t>Clean &amp; Disinfect</a:t>
            </a:r>
            <a:r>
              <a:rPr lang="en-US" sz="2000" dirty="0"/>
              <a:t>.</a:t>
            </a:r>
          </a:p>
          <a:p>
            <a:pPr lvl="1"/>
            <a:r>
              <a:rPr lang="en-US" sz="2000" b="1" dirty="0"/>
              <a:t>Disinfectant wipes</a:t>
            </a:r>
            <a:r>
              <a:rPr lang="en-US" sz="2000" dirty="0"/>
              <a:t> should be available and used to wipe down any surfaces (doorknobs, keyboards, remote controls, desks) that are commonly touched periodically each day.</a:t>
            </a:r>
          </a:p>
          <a:p>
            <a:pPr lvl="1"/>
            <a:r>
              <a:rPr lang="en-US" sz="2000" b="1" dirty="0"/>
              <a:t>Portable jobsite toilets</a:t>
            </a:r>
            <a:r>
              <a:rPr lang="en-US" sz="2000" dirty="0"/>
              <a:t> should be properly cleaned by leasing company at least </a:t>
            </a:r>
            <a:r>
              <a:rPr lang="en-US" sz="2000" u="sng" dirty="0"/>
              <a:t>twice per week</a:t>
            </a:r>
            <a:r>
              <a:rPr lang="en-US" sz="2000" dirty="0"/>
              <a:t>, when possible. </a:t>
            </a:r>
          </a:p>
          <a:p>
            <a:pPr lvl="1"/>
            <a:r>
              <a:rPr lang="en-US" sz="2000" dirty="0"/>
              <a:t>Double check that hand sanitizer dispensers are filled. Frequently touched items (i.e., door pulls and toilet seats) should be cleaned frequently.</a:t>
            </a:r>
          </a:p>
          <a:p>
            <a:pPr lvl="1"/>
            <a:r>
              <a:rPr lang="en-US" sz="2000" u="sng" dirty="0"/>
              <a:t>Jobsite offices/trailers and break/lunchrooms </a:t>
            </a:r>
            <a:r>
              <a:rPr lang="en-US" sz="2000" dirty="0"/>
              <a:t>should be </a:t>
            </a:r>
            <a:r>
              <a:rPr lang="en-US" sz="2000" u="sng" dirty="0"/>
              <a:t>cleaned at least twice per day</a:t>
            </a:r>
            <a:r>
              <a:rPr lang="en-US" sz="2000" dirty="0"/>
              <a:t>.</a:t>
            </a:r>
          </a:p>
          <a:p>
            <a:pPr lvl="1"/>
            <a:r>
              <a:rPr lang="en-US" sz="2000" u="sng" dirty="0"/>
              <a:t>Employees performing cleaning will be issue proper PPE, such as nitrile gloves and eye or face protection as needed. </a:t>
            </a:r>
          </a:p>
          <a:p>
            <a:pPr lvl="1"/>
            <a:r>
              <a:rPr lang="en-US" sz="2000" u="sng" dirty="0"/>
              <a:t>Maintain Safety Data Sheets (SDS) of all disinfectants on site.</a:t>
            </a:r>
          </a:p>
          <a:p>
            <a:pPr lvl="1"/>
            <a:r>
              <a:rPr lang="en-US" sz="2000" dirty="0"/>
              <a:t>Follow the CDC guidelines on use and types of disinfectants. </a:t>
            </a:r>
          </a:p>
          <a:p>
            <a:pPr marL="0" lvl="0" indent="0">
              <a:buNone/>
            </a:pPr>
            <a:endParaRPr lang="en-US" sz="2400"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4176327088"/>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ACC994-04C9-4B5A-BBDD-EBA859580E31}"/>
              </a:ext>
            </a:extLst>
          </p:cNvPr>
          <p:cNvSpPr>
            <a:spLocks noGrp="1"/>
          </p:cNvSpPr>
          <p:nvPr>
            <p:ph type="title"/>
          </p:nvPr>
        </p:nvSpPr>
        <p:spPr>
          <a:xfrm>
            <a:off x="1" y="0"/>
            <a:ext cx="12191999" cy="1690688"/>
          </a:xfrm>
          <a:solidFill>
            <a:schemeClr val="bg1">
              <a:lumMod val="50000"/>
              <a:lumOff val="50000"/>
            </a:schemeClr>
          </a:solidFill>
        </p:spPr>
        <p:txBody>
          <a:bodyPr>
            <a:normAutofit/>
          </a:bodyPr>
          <a:lstStyle/>
          <a:p>
            <a:pPr algn="ctr"/>
            <a:r>
              <a:rPr lang="en-US" sz="4800" b="1" dirty="0">
                <a:solidFill>
                  <a:schemeClr val="accent4">
                    <a:lumMod val="60000"/>
                    <a:lumOff val="40000"/>
                  </a:schemeClr>
                </a:solidFill>
                <a:latin typeface="Arial Black" panose="020B0A04020102020204" pitchFamily="34" charset="0"/>
              </a:rPr>
              <a:t>PROTOCOL #4 </a:t>
            </a:r>
            <a:br>
              <a:rPr lang="en-US" sz="3600" b="1" dirty="0">
                <a:solidFill>
                  <a:schemeClr val="accent4">
                    <a:lumMod val="60000"/>
                    <a:lumOff val="40000"/>
                  </a:schemeClr>
                </a:solidFill>
                <a:latin typeface="Arial Black" panose="020B0A04020102020204" pitchFamily="34" charset="0"/>
              </a:rPr>
            </a:br>
            <a:r>
              <a:rPr lang="en-US" sz="2800" b="1" dirty="0">
                <a:latin typeface="Arial Black" panose="020B0A04020102020204" pitchFamily="34" charset="0"/>
              </a:rPr>
              <a:t>SANITATION AND CLEANLINESS</a:t>
            </a:r>
          </a:p>
        </p:txBody>
      </p:sp>
      <p:sp>
        <p:nvSpPr>
          <p:cNvPr id="3" name="Content Placeholder 2">
            <a:extLst>
              <a:ext uri="{FF2B5EF4-FFF2-40B4-BE49-F238E27FC236}">
                <a16:creationId xmlns:a16="http://schemas.microsoft.com/office/drawing/2014/main" id="{4979C786-40D9-4860-A975-7280E0F679D1}"/>
              </a:ext>
            </a:extLst>
          </p:cNvPr>
          <p:cNvSpPr>
            <a:spLocks noGrp="1"/>
          </p:cNvSpPr>
          <p:nvPr>
            <p:ph idx="1"/>
          </p:nvPr>
        </p:nvSpPr>
        <p:spPr>
          <a:xfrm>
            <a:off x="838201" y="2022601"/>
            <a:ext cx="10515598" cy="4154361"/>
          </a:xfrm>
        </p:spPr>
        <p:txBody>
          <a:bodyPr>
            <a:normAutofit fontScale="92500"/>
          </a:bodyPr>
          <a:lstStyle/>
          <a:p>
            <a:pPr lvl="0"/>
            <a:r>
              <a:rPr lang="en-US" sz="2400" dirty="0"/>
              <a:t>Employers should </a:t>
            </a:r>
            <a:r>
              <a:rPr lang="en-US" sz="2400" b="1" dirty="0"/>
              <a:t>encourage employees to cover their noses and mouths</a:t>
            </a:r>
            <a:r>
              <a:rPr lang="en-US" sz="2400" dirty="0"/>
              <a:t> with a tissue (or elbow or shoulder if a tissue is not available) when coughing or sneezing. </a:t>
            </a:r>
          </a:p>
          <a:p>
            <a:pPr lvl="0"/>
            <a:r>
              <a:rPr lang="en-US" sz="2400" dirty="0"/>
              <a:t>Wash your hands after each time you cough, sneeze, or blow your nose, and any time before touching your face or food. Refer to CDC guideline for </a:t>
            </a:r>
            <a:r>
              <a:rPr lang="en-US" sz="2400" u="sng" dirty="0">
                <a:solidFill>
                  <a:schemeClr val="accent4">
                    <a:lumMod val="60000"/>
                    <a:lumOff val="40000"/>
                  </a:schemeClr>
                </a:solidFill>
                <a:hlinkClick r:id="rId2">
                  <a:extLst>
                    <a:ext uri="{A12FA001-AC4F-418D-AE19-62706E023703}">
                      <ahyp:hlinkClr xmlns:ahyp="http://schemas.microsoft.com/office/drawing/2018/hyperlinkcolor" val="tx"/>
                    </a:ext>
                  </a:extLst>
                </a:hlinkClick>
              </a:rPr>
              <a:t>Coughing &amp; Sneezing</a:t>
            </a:r>
            <a:r>
              <a:rPr lang="en-US" sz="2400" dirty="0"/>
              <a:t>. </a:t>
            </a:r>
          </a:p>
          <a:p>
            <a:pPr lvl="0"/>
            <a:r>
              <a:rPr lang="en-US" sz="2400" u="sng" dirty="0"/>
              <a:t>Do not use a common water cooler</a:t>
            </a:r>
            <a:r>
              <a:rPr lang="en-US" sz="2400" dirty="0"/>
              <a:t>. Provide individual water bottles or instruct workers to bring their own.</a:t>
            </a:r>
          </a:p>
          <a:p>
            <a:pPr lvl="0"/>
            <a:r>
              <a:rPr lang="en-US" sz="2400" u="sng" dirty="0"/>
              <a:t>Instruct workers to change work clothes prior to arriving home</a:t>
            </a:r>
            <a:r>
              <a:rPr lang="en-US" sz="2400" dirty="0"/>
              <a:t>; and to wash clothes in hot water with soap.</a:t>
            </a:r>
          </a:p>
          <a:p>
            <a:pPr lvl="0"/>
            <a:r>
              <a:rPr lang="en-US" sz="2400" dirty="0"/>
              <a:t>Utilize disposable hand towels and no-touch trash receptacles.</a:t>
            </a:r>
          </a:p>
          <a:p>
            <a:pPr lvl="0"/>
            <a:r>
              <a:rPr lang="en-US" sz="2400" dirty="0"/>
              <a:t>Avoid cleaning techniques, such as using pressurized air or water sprays that may result in the generation of bioaerosols.</a:t>
            </a:r>
          </a:p>
          <a:p>
            <a:pPr marL="0" indent="0">
              <a:buNone/>
            </a:pPr>
            <a:endParaRPr lang="en-US" sz="2000" dirty="0"/>
          </a:p>
          <a:p>
            <a:pPr marL="0" lvl="0" indent="0">
              <a:buNone/>
            </a:pPr>
            <a:endParaRPr lang="en-US" sz="2400"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3931131554"/>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ACC994-04C9-4B5A-BBDD-EBA859580E31}"/>
              </a:ext>
            </a:extLst>
          </p:cNvPr>
          <p:cNvSpPr>
            <a:spLocks noGrp="1"/>
          </p:cNvSpPr>
          <p:nvPr>
            <p:ph type="title"/>
          </p:nvPr>
        </p:nvSpPr>
        <p:spPr>
          <a:xfrm>
            <a:off x="1" y="0"/>
            <a:ext cx="12191999" cy="1690688"/>
          </a:xfrm>
          <a:solidFill>
            <a:schemeClr val="bg1">
              <a:lumMod val="50000"/>
              <a:lumOff val="50000"/>
            </a:schemeClr>
          </a:solidFill>
        </p:spPr>
        <p:txBody>
          <a:bodyPr>
            <a:normAutofit/>
          </a:bodyPr>
          <a:lstStyle/>
          <a:p>
            <a:pPr algn="ctr"/>
            <a:r>
              <a:rPr lang="en-US" sz="4800" b="1" dirty="0">
                <a:solidFill>
                  <a:schemeClr val="accent4">
                    <a:lumMod val="60000"/>
                    <a:lumOff val="40000"/>
                  </a:schemeClr>
                </a:solidFill>
                <a:latin typeface="Arial Black" panose="020B0A04020102020204" pitchFamily="34" charset="0"/>
              </a:rPr>
              <a:t>PROTOCOL #5 </a:t>
            </a:r>
            <a:br>
              <a:rPr lang="en-US" sz="3600" b="1" dirty="0">
                <a:solidFill>
                  <a:schemeClr val="accent4">
                    <a:lumMod val="60000"/>
                    <a:lumOff val="40000"/>
                  </a:schemeClr>
                </a:solidFill>
                <a:latin typeface="Arial Black" panose="020B0A04020102020204" pitchFamily="34" charset="0"/>
              </a:rPr>
            </a:br>
            <a:r>
              <a:rPr lang="en-US" sz="2800" b="1" dirty="0">
                <a:latin typeface="Arial Black" panose="020B0A04020102020204" pitchFamily="34" charset="0"/>
              </a:rPr>
              <a:t>PERSONAL PROTECTIVE EQUIPMENT (PPE)</a:t>
            </a:r>
          </a:p>
        </p:txBody>
      </p:sp>
      <p:sp>
        <p:nvSpPr>
          <p:cNvPr id="3" name="Content Placeholder 2">
            <a:extLst>
              <a:ext uri="{FF2B5EF4-FFF2-40B4-BE49-F238E27FC236}">
                <a16:creationId xmlns:a16="http://schemas.microsoft.com/office/drawing/2014/main" id="{4979C786-40D9-4860-A975-7280E0F679D1}"/>
              </a:ext>
            </a:extLst>
          </p:cNvPr>
          <p:cNvSpPr>
            <a:spLocks noGrp="1"/>
          </p:cNvSpPr>
          <p:nvPr>
            <p:ph idx="1"/>
          </p:nvPr>
        </p:nvSpPr>
        <p:spPr>
          <a:xfrm>
            <a:off x="838201" y="2022601"/>
            <a:ext cx="10515598" cy="4154361"/>
          </a:xfrm>
        </p:spPr>
        <p:txBody>
          <a:bodyPr>
            <a:normAutofit fontScale="85000" lnSpcReduction="20000"/>
          </a:bodyPr>
          <a:lstStyle/>
          <a:p>
            <a:pPr marL="0" indent="0">
              <a:buNone/>
            </a:pPr>
            <a:endParaRPr lang="en-US" sz="2000" dirty="0"/>
          </a:p>
          <a:p>
            <a:pPr marL="344488" lvl="0" indent="-344488"/>
            <a:r>
              <a:rPr lang="en-US" sz="2400" b="1" dirty="0">
                <a:solidFill>
                  <a:schemeClr val="accent4">
                    <a:lumMod val="60000"/>
                    <a:lumOff val="40000"/>
                  </a:schemeClr>
                </a:solidFill>
              </a:rPr>
              <a:t>Gloves:</a:t>
            </a:r>
            <a:r>
              <a:rPr lang="en-US" sz="2400" dirty="0">
                <a:solidFill>
                  <a:schemeClr val="accent4">
                    <a:lumMod val="60000"/>
                    <a:lumOff val="40000"/>
                  </a:schemeClr>
                </a:solidFill>
              </a:rPr>
              <a:t> </a:t>
            </a:r>
            <a:r>
              <a:rPr lang="en-US" sz="2400" dirty="0"/>
              <a:t>Gloves are recognized as a means of possibly preventing contact spread. The type of glove worn should be appropriate to the task. If gloves are not typically required for the task, then any type of glove it acceptable.</a:t>
            </a:r>
            <a:endParaRPr lang="en-US" sz="2400" b="1" dirty="0"/>
          </a:p>
          <a:p>
            <a:pPr marL="344488" lvl="0" indent="-344488"/>
            <a:r>
              <a:rPr lang="en-US" sz="2400" b="1" dirty="0">
                <a:solidFill>
                  <a:schemeClr val="accent4">
                    <a:lumMod val="60000"/>
                    <a:lumOff val="40000"/>
                  </a:schemeClr>
                </a:solidFill>
              </a:rPr>
              <a:t>Eye protection:</a:t>
            </a:r>
            <a:r>
              <a:rPr lang="en-US" sz="2400" dirty="0">
                <a:solidFill>
                  <a:schemeClr val="accent4">
                    <a:lumMod val="60000"/>
                    <a:lumOff val="40000"/>
                  </a:schemeClr>
                </a:solidFill>
              </a:rPr>
              <a:t> </a:t>
            </a:r>
            <a:r>
              <a:rPr lang="en-US" sz="2400" dirty="0"/>
              <a:t>Eye protection may be a means of preventing exposure and should be worn at all times. </a:t>
            </a:r>
            <a:endParaRPr lang="en-US" sz="2400" b="1" dirty="0"/>
          </a:p>
          <a:p>
            <a:pPr marL="344488" lvl="0" indent="-344488"/>
            <a:r>
              <a:rPr lang="en-US" sz="2400" b="1" dirty="0">
                <a:solidFill>
                  <a:schemeClr val="accent4">
                    <a:lumMod val="60000"/>
                    <a:lumOff val="40000"/>
                  </a:schemeClr>
                </a:solidFill>
              </a:rPr>
              <a:t>The CDC is currently not recommending that healthy people wear face masks.</a:t>
            </a:r>
          </a:p>
          <a:p>
            <a:pPr marL="344488" lvl="0" indent="-344488"/>
            <a:r>
              <a:rPr lang="en-US" sz="2400" dirty="0"/>
              <a:t>On March 17, 2020, the government asked all construction companies to donate N95 masks to local hospitals and forego future orders for the time being. Contractors should continue to provide and direct employees to wear face masks if required by the work. </a:t>
            </a:r>
            <a:endParaRPr lang="en-US" sz="2400" b="1" dirty="0"/>
          </a:p>
          <a:p>
            <a:pPr marL="801688" lvl="1" indent="-231775"/>
            <a:r>
              <a:rPr lang="en-US" dirty="0"/>
              <a:t>For tasks performed within 6 feet of another person, should consider additional respiratory protection. Please consult a professional for respiratory protection guidance.</a:t>
            </a:r>
            <a:endParaRPr lang="en-US" b="1" dirty="0"/>
          </a:p>
          <a:p>
            <a:pPr marL="344488" lvl="0" indent="-344488"/>
            <a:r>
              <a:rPr lang="en-US" sz="2400" b="1" dirty="0">
                <a:solidFill>
                  <a:schemeClr val="accent4">
                    <a:lumMod val="60000"/>
                    <a:lumOff val="40000"/>
                  </a:schemeClr>
                </a:solidFill>
              </a:rPr>
              <a:t>Do not share personal protection equipment (PPE).</a:t>
            </a:r>
          </a:p>
          <a:p>
            <a:pPr marL="344488" lvl="0" indent="-344488"/>
            <a:r>
              <a:rPr lang="en-US" sz="2400" dirty="0"/>
              <a:t>Sanitize reusable PPE per manufacturer’s recommendation prior to each use.</a:t>
            </a:r>
          </a:p>
          <a:p>
            <a:pPr lvl="0"/>
            <a:endParaRPr lang="en-US" dirty="0"/>
          </a:p>
          <a:p>
            <a:pPr marL="0" indent="0">
              <a:buNone/>
            </a:pPr>
            <a:endParaRPr lang="en-US" sz="2200" dirty="0"/>
          </a:p>
          <a:p>
            <a:pPr marL="0" lvl="0" indent="0">
              <a:buNone/>
            </a:pPr>
            <a:endParaRPr lang="en-US" sz="2400"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776940272"/>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ACC994-04C9-4B5A-BBDD-EBA859580E31}"/>
              </a:ext>
            </a:extLst>
          </p:cNvPr>
          <p:cNvSpPr>
            <a:spLocks noGrp="1"/>
          </p:cNvSpPr>
          <p:nvPr>
            <p:ph type="title"/>
          </p:nvPr>
        </p:nvSpPr>
        <p:spPr>
          <a:xfrm>
            <a:off x="1" y="0"/>
            <a:ext cx="12191999" cy="1690688"/>
          </a:xfrm>
          <a:solidFill>
            <a:schemeClr val="bg1">
              <a:lumMod val="50000"/>
              <a:lumOff val="50000"/>
            </a:schemeClr>
          </a:solidFill>
        </p:spPr>
        <p:txBody>
          <a:bodyPr>
            <a:normAutofit/>
          </a:bodyPr>
          <a:lstStyle/>
          <a:p>
            <a:pPr algn="ctr"/>
            <a:r>
              <a:rPr lang="en-US" sz="4800" b="1" dirty="0">
                <a:solidFill>
                  <a:schemeClr val="accent4">
                    <a:lumMod val="60000"/>
                    <a:lumOff val="40000"/>
                  </a:schemeClr>
                </a:solidFill>
                <a:latin typeface="Arial Black" panose="020B0A04020102020204" pitchFamily="34" charset="0"/>
              </a:rPr>
              <a:t>PROTOCOL #6 </a:t>
            </a:r>
            <a:br>
              <a:rPr lang="en-US" sz="3600" b="1" dirty="0">
                <a:solidFill>
                  <a:schemeClr val="accent4">
                    <a:lumMod val="60000"/>
                    <a:lumOff val="40000"/>
                  </a:schemeClr>
                </a:solidFill>
                <a:latin typeface="Arial Black" panose="020B0A04020102020204" pitchFamily="34" charset="0"/>
              </a:rPr>
            </a:br>
            <a:r>
              <a:rPr lang="en-US" sz="2800" b="1" dirty="0">
                <a:latin typeface="Arial Black" panose="020B0A04020102020204" pitchFamily="34" charset="0"/>
              </a:rPr>
              <a:t>JOBSITE VISTORS</a:t>
            </a:r>
          </a:p>
        </p:txBody>
      </p:sp>
      <p:sp>
        <p:nvSpPr>
          <p:cNvPr id="3" name="Content Placeholder 2">
            <a:extLst>
              <a:ext uri="{FF2B5EF4-FFF2-40B4-BE49-F238E27FC236}">
                <a16:creationId xmlns:a16="http://schemas.microsoft.com/office/drawing/2014/main" id="{4979C786-40D9-4860-A975-7280E0F679D1}"/>
              </a:ext>
            </a:extLst>
          </p:cNvPr>
          <p:cNvSpPr>
            <a:spLocks noGrp="1"/>
          </p:cNvSpPr>
          <p:nvPr>
            <p:ph idx="1"/>
          </p:nvPr>
        </p:nvSpPr>
        <p:spPr>
          <a:xfrm>
            <a:off x="838201" y="2022601"/>
            <a:ext cx="10515598" cy="4154361"/>
          </a:xfrm>
        </p:spPr>
        <p:txBody>
          <a:bodyPr>
            <a:normAutofit/>
          </a:bodyPr>
          <a:lstStyle/>
          <a:p>
            <a:r>
              <a:rPr lang="en-US" sz="2400" u="sng" dirty="0"/>
              <a:t>Restrict the number of visitors to the jobsite</a:t>
            </a:r>
            <a:r>
              <a:rPr lang="en-US" sz="2400" dirty="0"/>
              <a:t>, including the trailer or office. </a:t>
            </a:r>
          </a:p>
          <a:p>
            <a:r>
              <a:rPr lang="en-US" sz="2400" dirty="0"/>
              <a:t>All visitors, deliveries and delivery personnel are subject to the same criteria and guidelines as regular onsite personnel to access the jobsite: </a:t>
            </a:r>
            <a:r>
              <a:rPr lang="en-US" sz="2400" u="sng" dirty="0"/>
              <a:t>including social distancing, hand washing, temperature scanning when applicable, and health questions. </a:t>
            </a:r>
          </a:p>
          <a:p>
            <a:r>
              <a:rPr lang="en-US" sz="2400" dirty="0"/>
              <a:t>Using the same questions as field personnel recognized above under Protocol #3 General Jobsite/Office Practices </a:t>
            </a:r>
          </a:p>
          <a:p>
            <a:pPr marL="0" lvl="0" indent="0">
              <a:buNone/>
            </a:pPr>
            <a:endParaRPr lang="en-US" sz="2400" dirty="0"/>
          </a:p>
          <a:p>
            <a:pPr marL="0" indent="0">
              <a:buNone/>
            </a:pPr>
            <a:endParaRPr lang="en-US" sz="2200" dirty="0"/>
          </a:p>
          <a:p>
            <a:pPr lvl="0"/>
            <a:endParaRPr lang="en-US" sz="2400"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2843689083"/>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ACC994-04C9-4B5A-BBDD-EBA859580E31}"/>
              </a:ext>
            </a:extLst>
          </p:cNvPr>
          <p:cNvSpPr>
            <a:spLocks noGrp="1"/>
          </p:cNvSpPr>
          <p:nvPr>
            <p:ph type="title"/>
          </p:nvPr>
        </p:nvSpPr>
        <p:spPr>
          <a:xfrm>
            <a:off x="716269" y="520768"/>
            <a:ext cx="10515598" cy="1325563"/>
          </a:xfrm>
        </p:spPr>
        <p:txBody>
          <a:bodyPr>
            <a:normAutofit/>
          </a:bodyPr>
          <a:lstStyle/>
          <a:p>
            <a:r>
              <a:rPr lang="en-US" sz="3600" b="1" dirty="0">
                <a:solidFill>
                  <a:schemeClr val="accent4">
                    <a:lumMod val="60000"/>
                    <a:lumOff val="40000"/>
                  </a:schemeClr>
                </a:solidFill>
                <a:latin typeface="Arial Black" panose="020B0A04020102020204" pitchFamily="34" charset="0"/>
              </a:rPr>
              <a:t>OTHER USEFUL RESOURCES</a:t>
            </a:r>
            <a:br>
              <a:rPr lang="en-US" b="1" dirty="0">
                <a:solidFill>
                  <a:schemeClr val="accent4">
                    <a:lumMod val="60000"/>
                    <a:lumOff val="40000"/>
                  </a:schemeClr>
                </a:solidFill>
                <a:latin typeface="Arial Black" panose="020B0A04020102020204" pitchFamily="34" charset="0"/>
              </a:rPr>
            </a:br>
            <a:endParaRPr lang="en-US" b="1" dirty="0">
              <a:solidFill>
                <a:schemeClr val="accent4">
                  <a:lumMod val="60000"/>
                  <a:lumOff val="40000"/>
                </a:schemeClr>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4979C786-40D9-4860-A975-7280E0F679D1}"/>
              </a:ext>
            </a:extLst>
          </p:cNvPr>
          <p:cNvSpPr>
            <a:spLocks noGrp="1"/>
          </p:cNvSpPr>
          <p:nvPr>
            <p:ph idx="1"/>
          </p:nvPr>
        </p:nvSpPr>
        <p:spPr>
          <a:xfrm>
            <a:off x="838201" y="2022601"/>
            <a:ext cx="10515598" cy="4154361"/>
          </a:xfrm>
        </p:spPr>
        <p:txBody>
          <a:bodyPr>
            <a:normAutofit fontScale="85000" lnSpcReduction="20000"/>
          </a:bodyPr>
          <a:lstStyle/>
          <a:p>
            <a:r>
              <a:rPr lang="pt-BR" sz="2400" b="1" u="sng" dirty="0"/>
              <a:t>GBCA &amp; EASRCC </a:t>
            </a:r>
          </a:p>
          <a:p>
            <a:pPr lvl="1"/>
            <a:r>
              <a:rPr lang="pt-BR" sz="2000" b="1" u="sng" dirty="0">
                <a:solidFill>
                  <a:schemeClr val="accent4">
                    <a:lumMod val="60000"/>
                    <a:lumOff val="40000"/>
                  </a:schemeClr>
                </a:solidFill>
                <a:hlinkClick r:id="rId2">
                  <a:extLst>
                    <a:ext uri="{A12FA001-AC4F-418D-AE19-62706E023703}">
                      <ahyp:hlinkClr xmlns:ahyp="http://schemas.microsoft.com/office/drawing/2018/hyperlinkcolor" val="tx"/>
                    </a:ext>
                  </a:extLst>
                </a:hlinkClick>
              </a:rPr>
              <a:t>Job Site Protocol </a:t>
            </a:r>
          </a:p>
          <a:p>
            <a:r>
              <a:rPr lang="pt-BR" sz="2400" b="1" u="sng" dirty="0"/>
              <a:t>CDC </a:t>
            </a:r>
          </a:p>
          <a:p>
            <a:pPr lvl="1"/>
            <a:r>
              <a:rPr lang="pt-BR" sz="2000" dirty="0">
                <a:solidFill>
                  <a:schemeClr val="accent4">
                    <a:lumMod val="60000"/>
                    <a:lumOff val="40000"/>
                  </a:schemeClr>
                </a:solidFill>
                <a:hlinkClick r:id="rId3">
                  <a:extLst>
                    <a:ext uri="{A12FA001-AC4F-418D-AE19-62706E023703}">
                      <ahyp:hlinkClr xmlns:ahyp="http://schemas.microsoft.com/office/drawing/2018/hyperlinkcolor" val="tx"/>
                    </a:ext>
                  </a:extLst>
                </a:hlinkClick>
              </a:rPr>
              <a:t>Coronavirus (COVID-19) </a:t>
            </a:r>
            <a:r>
              <a:rPr lang="pt-BR" sz="2000" dirty="0">
                <a:solidFill>
                  <a:schemeClr val="accent4">
                    <a:lumMod val="60000"/>
                    <a:lumOff val="40000"/>
                  </a:schemeClr>
                </a:solidFill>
              </a:rPr>
              <a:t> </a:t>
            </a:r>
          </a:p>
          <a:p>
            <a:pPr lvl="1"/>
            <a:r>
              <a:rPr lang="en-US" sz="2000" b="1" dirty="0">
                <a:solidFill>
                  <a:schemeClr val="accent4">
                    <a:lumMod val="60000"/>
                    <a:lumOff val="40000"/>
                  </a:schemeClr>
                </a:solidFill>
                <a:hlinkClick r:id="rId4">
                  <a:extLst>
                    <a:ext uri="{A12FA001-AC4F-418D-AE19-62706E023703}">
                      <ahyp:hlinkClr xmlns:ahyp="http://schemas.microsoft.com/office/drawing/2018/hyperlinkcolor" val="tx"/>
                    </a:ext>
                  </a:extLst>
                </a:hlinkClick>
              </a:rPr>
              <a:t>Interim Guidance for Businesses and Employers </a:t>
            </a:r>
            <a:r>
              <a:rPr lang="en-US" sz="2000" dirty="0">
                <a:solidFill>
                  <a:schemeClr val="accent4">
                    <a:lumMod val="60000"/>
                    <a:lumOff val="40000"/>
                  </a:schemeClr>
                </a:solidFill>
                <a:hlinkClick r:id="rId4">
                  <a:extLst>
                    <a:ext uri="{A12FA001-AC4F-418D-AE19-62706E023703}">
                      <ahyp:hlinkClr xmlns:ahyp="http://schemas.microsoft.com/office/drawing/2018/hyperlinkcolor" val="tx"/>
                    </a:ext>
                  </a:extLst>
                </a:hlinkClick>
              </a:rPr>
              <a:t>– </a:t>
            </a:r>
            <a:endParaRPr lang="en-US" sz="2000" dirty="0">
              <a:solidFill>
                <a:schemeClr val="accent4">
                  <a:lumMod val="60000"/>
                  <a:lumOff val="40000"/>
                </a:schemeClr>
              </a:solidFill>
            </a:endParaRPr>
          </a:p>
          <a:p>
            <a:r>
              <a:rPr lang="en-US" sz="2400" b="1" u="sng" dirty="0"/>
              <a:t>OSHA </a:t>
            </a:r>
            <a:endParaRPr lang="en-US" sz="2400" u="sng" dirty="0"/>
          </a:p>
          <a:p>
            <a:pPr lvl="1"/>
            <a:r>
              <a:rPr lang="en-US" sz="2000" dirty="0">
                <a:solidFill>
                  <a:schemeClr val="accent4">
                    <a:lumMod val="60000"/>
                    <a:lumOff val="40000"/>
                  </a:schemeClr>
                </a:solidFill>
                <a:hlinkClick r:id="rId5">
                  <a:extLst>
                    <a:ext uri="{A12FA001-AC4F-418D-AE19-62706E023703}">
                      <ahyp:hlinkClr xmlns:ahyp="http://schemas.microsoft.com/office/drawing/2018/hyperlinkcolor" val="tx"/>
                    </a:ext>
                  </a:extLst>
                </a:hlinkClick>
              </a:rPr>
              <a:t>OSHA Guidance on Preparing Workplaces for COVID-19 </a:t>
            </a:r>
            <a:endParaRPr lang="en-US" sz="2000" dirty="0">
              <a:solidFill>
                <a:schemeClr val="accent4">
                  <a:lumMod val="60000"/>
                  <a:lumOff val="40000"/>
                </a:schemeClr>
              </a:solidFill>
            </a:endParaRPr>
          </a:p>
          <a:p>
            <a:pPr lvl="1"/>
            <a:r>
              <a:rPr lang="en-US" sz="2000" dirty="0">
                <a:solidFill>
                  <a:schemeClr val="accent4">
                    <a:lumMod val="60000"/>
                    <a:lumOff val="40000"/>
                  </a:schemeClr>
                </a:solidFill>
                <a:hlinkClick r:id="rId6">
                  <a:extLst>
                    <a:ext uri="{A12FA001-AC4F-418D-AE19-62706E023703}">
                      <ahyp:hlinkClr xmlns:ahyp="http://schemas.microsoft.com/office/drawing/2018/hyperlinkcolor" val="tx"/>
                    </a:ext>
                  </a:extLst>
                </a:hlinkClick>
              </a:rPr>
              <a:t>OSHA COVID-19 FACT SHEET </a:t>
            </a:r>
            <a:endParaRPr lang="en-US" sz="2000" dirty="0">
              <a:solidFill>
                <a:schemeClr val="accent4">
                  <a:lumMod val="60000"/>
                  <a:lumOff val="40000"/>
                </a:schemeClr>
              </a:solidFill>
            </a:endParaRPr>
          </a:p>
          <a:p>
            <a:r>
              <a:rPr lang="en-US" sz="2400" b="1" u="sng" dirty="0">
                <a:solidFill>
                  <a:schemeClr val="accent4">
                    <a:lumMod val="60000"/>
                    <a:lumOff val="40000"/>
                  </a:schemeClr>
                </a:solidFill>
              </a:rPr>
              <a:t>WHO</a:t>
            </a:r>
            <a:r>
              <a:rPr lang="en-US" sz="2000" b="1" u="sng" dirty="0">
                <a:solidFill>
                  <a:schemeClr val="accent4">
                    <a:lumMod val="60000"/>
                    <a:lumOff val="40000"/>
                  </a:schemeClr>
                </a:solidFill>
              </a:rPr>
              <a:t> </a:t>
            </a:r>
          </a:p>
          <a:p>
            <a:pPr lvl="1"/>
            <a:r>
              <a:rPr lang="en-US" sz="1500" dirty="0"/>
              <a:t> </a:t>
            </a:r>
            <a:r>
              <a:rPr lang="en-US" sz="2200" dirty="0">
                <a:solidFill>
                  <a:schemeClr val="accent4">
                    <a:lumMod val="60000"/>
                    <a:lumOff val="40000"/>
                  </a:schemeClr>
                </a:solidFill>
                <a:hlinkClick r:id="rId7">
                  <a:extLst>
                    <a:ext uri="{A12FA001-AC4F-418D-AE19-62706E023703}">
                      <ahyp:hlinkClr xmlns:ahyp="http://schemas.microsoft.com/office/drawing/2018/hyperlinkcolor" val="tx"/>
                    </a:ext>
                  </a:extLst>
                </a:hlinkClick>
              </a:rPr>
              <a:t>Rolling Updates on Coronavirus disease (COVID-19) </a:t>
            </a:r>
            <a:endParaRPr lang="en-US" sz="2200" dirty="0">
              <a:solidFill>
                <a:schemeClr val="accent4">
                  <a:lumMod val="60000"/>
                  <a:lumOff val="40000"/>
                </a:schemeClr>
              </a:solidFill>
            </a:endParaRPr>
          </a:p>
          <a:p>
            <a:r>
              <a:rPr lang="en-US" sz="2400" b="1" dirty="0"/>
              <a:t>AGC of America</a:t>
            </a:r>
          </a:p>
          <a:p>
            <a:pPr lvl="1"/>
            <a:r>
              <a:rPr lang="en-US" sz="2200" b="1" dirty="0">
                <a:solidFill>
                  <a:schemeClr val="accent4">
                    <a:lumMod val="60000"/>
                    <a:lumOff val="40000"/>
                  </a:schemeClr>
                </a:solidFill>
                <a:hlinkClick r:id="rId8">
                  <a:extLst>
                    <a:ext uri="{A12FA001-AC4F-418D-AE19-62706E023703}">
                      <ahyp:hlinkClr xmlns:ahyp="http://schemas.microsoft.com/office/drawing/2018/hyperlinkcolor" val="tx"/>
                    </a:ext>
                  </a:extLst>
                </a:hlinkClick>
              </a:rPr>
              <a:t>Proactive Measures for Addressing COVID-19</a:t>
            </a:r>
          </a:p>
          <a:p>
            <a:r>
              <a:rPr lang="en-US" sz="2600" dirty="0">
                <a:hlinkClick r:id="rId8">
                  <a:extLst>
                    <a:ext uri="{A12FA001-AC4F-418D-AE19-62706E023703}">
                      <ahyp:hlinkClr xmlns:ahyp="http://schemas.microsoft.com/office/drawing/2018/hyperlinkcolor" val="tx"/>
                    </a:ext>
                  </a:extLst>
                </a:hlinkClick>
              </a:rPr>
              <a:t> </a:t>
            </a:r>
            <a:r>
              <a:rPr lang="en-US" sz="2600" b="1" dirty="0"/>
              <a:t>NIOSH </a:t>
            </a:r>
          </a:p>
          <a:p>
            <a:pPr lvl="1"/>
            <a:r>
              <a:rPr lang="en-US" sz="1500" dirty="0"/>
              <a:t> </a:t>
            </a:r>
            <a:r>
              <a:rPr lang="en-US" sz="2200" dirty="0">
                <a:solidFill>
                  <a:schemeClr val="accent4">
                    <a:lumMod val="60000"/>
                    <a:lumOff val="40000"/>
                  </a:schemeClr>
                </a:solidFill>
                <a:hlinkClick r:id="rId9">
                  <a:extLst>
                    <a:ext uri="{A12FA001-AC4F-418D-AE19-62706E023703}">
                      <ahyp:hlinkClr xmlns:ahyp="http://schemas.microsoft.com/office/drawing/2018/hyperlinkcolor" val="tx"/>
                    </a:ext>
                  </a:extLst>
                </a:hlinkClick>
              </a:rPr>
              <a:t>Coronavirus Disease-2019 </a:t>
            </a:r>
            <a:endParaRPr lang="en-US" sz="2200" dirty="0">
              <a:solidFill>
                <a:schemeClr val="accent4">
                  <a:lumMod val="60000"/>
                  <a:lumOff val="40000"/>
                </a:schemeClr>
              </a:solidFill>
            </a:endParaRPr>
          </a:p>
          <a:p>
            <a:pPr marL="0" indent="0">
              <a:buNone/>
            </a:pPr>
            <a:endParaRPr lang="en-US" sz="2200" b="1" dirty="0"/>
          </a:p>
        </p:txBody>
      </p:sp>
    </p:spTree>
    <p:extLst>
      <p:ext uri="{BB962C8B-B14F-4D97-AF65-F5344CB8AC3E}">
        <p14:creationId xmlns:p14="http://schemas.microsoft.com/office/powerpoint/2010/main" val="2466114009"/>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ACC994-04C9-4B5A-BBDD-EBA859580E31}"/>
              </a:ext>
            </a:extLst>
          </p:cNvPr>
          <p:cNvSpPr>
            <a:spLocks noGrp="1"/>
          </p:cNvSpPr>
          <p:nvPr>
            <p:ph type="ctrTitle"/>
          </p:nvPr>
        </p:nvSpPr>
        <p:spPr>
          <a:xfrm>
            <a:off x="6249798" y="1300357"/>
            <a:ext cx="5522820" cy="2889114"/>
          </a:xfrm>
        </p:spPr>
        <p:txBody>
          <a:bodyPr anchor="b">
            <a:normAutofit/>
          </a:bodyPr>
          <a:lstStyle/>
          <a:p>
            <a:pPr algn="l"/>
            <a:r>
              <a:rPr lang="en-US" sz="5400" b="1" dirty="0">
                <a:solidFill>
                  <a:schemeClr val="accent4">
                    <a:lumMod val="60000"/>
                    <a:lumOff val="40000"/>
                  </a:schemeClr>
                </a:solidFill>
                <a:latin typeface="Arial Black" panose="020B0A04020102020204" pitchFamily="34" charset="0"/>
              </a:rPr>
              <a:t>THANK YOU!</a:t>
            </a:r>
          </a:p>
        </p:txBody>
      </p:sp>
      <p:sp>
        <p:nvSpPr>
          <p:cNvPr id="4" name="Subtitle 3">
            <a:extLst>
              <a:ext uri="{FF2B5EF4-FFF2-40B4-BE49-F238E27FC236}">
                <a16:creationId xmlns:a16="http://schemas.microsoft.com/office/drawing/2014/main" id="{CBBE4E8B-B607-4263-8111-854DF039A658}"/>
              </a:ext>
            </a:extLst>
          </p:cNvPr>
          <p:cNvSpPr>
            <a:spLocks noGrp="1"/>
          </p:cNvSpPr>
          <p:nvPr>
            <p:ph type="subTitle" idx="1"/>
          </p:nvPr>
        </p:nvSpPr>
        <p:spPr>
          <a:xfrm>
            <a:off x="6746627" y="4750893"/>
            <a:ext cx="4645250" cy="1147863"/>
          </a:xfrm>
        </p:spPr>
        <p:txBody>
          <a:bodyPr anchor="t">
            <a:normAutofit/>
          </a:bodyPr>
          <a:lstStyle/>
          <a:p>
            <a:pPr algn="l"/>
            <a:endParaRPr lang="en-US" sz="2000">
              <a:solidFill>
                <a:schemeClr val="bg1"/>
              </a:solidFill>
            </a:endParaRPr>
          </a:p>
        </p:txBody>
      </p:sp>
      <p:sp>
        <p:nvSpPr>
          <p:cNvPr id="16" name="Freeform: Shape 15">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56BB6A33-EA75-40EB-9001-DBC6CB4BEC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382" y="2011242"/>
            <a:ext cx="4047843" cy="1467344"/>
          </a:xfrm>
          <a:prstGeom prst="rect">
            <a:avLst/>
          </a:prstGeom>
        </p:spPr>
      </p:pic>
    </p:spTree>
    <p:extLst>
      <p:ext uri="{BB962C8B-B14F-4D97-AF65-F5344CB8AC3E}">
        <p14:creationId xmlns:p14="http://schemas.microsoft.com/office/powerpoint/2010/main" val="278303467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ACC994-04C9-4B5A-BBDD-EBA859580E31}"/>
              </a:ext>
            </a:extLst>
          </p:cNvPr>
          <p:cNvSpPr>
            <a:spLocks noGrp="1"/>
          </p:cNvSpPr>
          <p:nvPr>
            <p:ph type="title"/>
          </p:nvPr>
        </p:nvSpPr>
        <p:spPr>
          <a:xfrm>
            <a:off x="833001" y="365125"/>
            <a:ext cx="6757407" cy="1325563"/>
          </a:xfrm>
        </p:spPr>
        <p:txBody>
          <a:bodyPr>
            <a:normAutofit/>
          </a:bodyPr>
          <a:lstStyle/>
          <a:p>
            <a:r>
              <a:rPr lang="en-US" b="1" dirty="0">
                <a:solidFill>
                  <a:schemeClr val="accent4">
                    <a:lumMod val="60000"/>
                    <a:lumOff val="40000"/>
                  </a:schemeClr>
                </a:solidFill>
                <a:latin typeface="Arial Black" panose="020B0A04020102020204" pitchFamily="34" charset="0"/>
              </a:rPr>
              <a:t>COURSE OVERVIEW</a:t>
            </a:r>
          </a:p>
        </p:txBody>
      </p:sp>
      <p:sp>
        <p:nvSpPr>
          <p:cNvPr id="3" name="Content Placeholder 2">
            <a:extLst>
              <a:ext uri="{FF2B5EF4-FFF2-40B4-BE49-F238E27FC236}">
                <a16:creationId xmlns:a16="http://schemas.microsoft.com/office/drawing/2014/main" id="{4979C786-40D9-4860-A975-7280E0F679D1}"/>
              </a:ext>
            </a:extLst>
          </p:cNvPr>
          <p:cNvSpPr>
            <a:spLocks noGrp="1"/>
          </p:cNvSpPr>
          <p:nvPr>
            <p:ph idx="1"/>
          </p:nvPr>
        </p:nvSpPr>
        <p:spPr>
          <a:xfrm>
            <a:off x="838201" y="2022601"/>
            <a:ext cx="10515598" cy="4154361"/>
          </a:xfrm>
        </p:spPr>
        <p:txBody>
          <a:bodyPr>
            <a:normAutofit/>
          </a:bodyPr>
          <a:lstStyle/>
          <a:p>
            <a:pPr lvl="0"/>
            <a:r>
              <a:rPr lang="en-US" dirty="0"/>
              <a:t>The Jobsite Protocols are to be viewed as recommended best practices and are provided solely as suggested guidelines and resources for contractors’ reference concerning COVID-19.  </a:t>
            </a:r>
          </a:p>
          <a:p>
            <a:pPr lvl="0"/>
            <a:r>
              <a:rPr lang="en-US" dirty="0"/>
              <a:t>The protocols are not to be relied upon to prevent the spread or transmission of COVID-19 on any specific jobsite or to prevent a safety violation from being issued by a jurisdictional authority. </a:t>
            </a:r>
          </a:p>
          <a:p>
            <a:pPr lvl="0"/>
            <a:r>
              <a:rPr lang="en-US" dirty="0"/>
              <a:t>All contractors must continue to comply with all relevant rules and regulations concerning workplace safety and health.  </a:t>
            </a:r>
            <a:r>
              <a:rPr lang="en-US" b="1" dirty="0"/>
              <a:t>This is not legal advice. </a:t>
            </a:r>
          </a:p>
          <a:p>
            <a:pPr lvl="0"/>
            <a:endParaRPr lang="en-US" dirty="0"/>
          </a:p>
          <a:p>
            <a:pPr marL="0" indent="0">
              <a:buNone/>
            </a:pPr>
            <a:endParaRPr lang="en-US" sz="2400" dirty="0">
              <a:latin typeface="Arial Black" panose="020B0A04020102020204" pitchFamily="34" charset="0"/>
            </a:endParaRPr>
          </a:p>
        </p:txBody>
      </p:sp>
      <p:pic>
        <p:nvPicPr>
          <p:cNvPr id="7" name="Picture 6">
            <a:extLst>
              <a:ext uri="{FF2B5EF4-FFF2-40B4-BE49-F238E27FC236}">
                <a16:creationId xmlns:a16="http://schemas.microsoft.com/office/drawing/2014/main" id="{5681CB6A-4B8F-4606-BA17-36BB043DF6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0804" y="550272"/>
            <a:ext cx="2632995" cy="955268"/>
          </a:xfrm>
          <a:prstGeom prst="rect">
            <a:avLst/>
          </a:prstGeom>
        </p:spPr>
      </p:pic>
    </p:spTree>
    <p:extLst>
      <p:ext uri="{BB962C8B-B14F-4D97-AF65-F5344CB8AC3E}">
        <p14:creationId xmlns:p14="http://schemas.microsoft.com/office/powerpoint/2010/main" val="21375453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ACC994-04C9-4B5A-BBDD-EBA859580E31}"/>
              </a:ext>
            </a:extLst>
          </p:cNvPr>
          <p:cNvSpPr>
            <a:spLocks noGrp="1"/>
          </p:cNvSpPr>
          <p:nvPr>
            <p:ph type="title"/>
          </p:nvPr>
        </p:nvSpPr>
        <p:spPr>
          <a:xfrm>
            <a:off x="833001" y="365125"/>
            <a:ext cx="6588731" cy="1325563"/>
          </a:xfrm>
        </p:spPr>
        <p:txBody>
          <a:bodyPr>
            <a:normAutofit/>
          </a:bodyPr>
          <a:lstStyle/>
          <a:p>
            <a:r>
              <a:rPr lang="en-US" b="1" dirty="0">
                <a:solidFill>
                  <a:schemeClr val="accent4">
                    <a:lumMod val="60000"/>
                    <a:lumOff val="40000"/>
                  </a:schemeClr>
                </a:solidFill>
                <a:latin typeface="Arial Black" panose="020B0A04020102020204" pitchFamily="34" charset="0"/>
              </a:rPr>
              <a:t>COURSE OVERVIEW</a:t>
            </a:r>
          </a:p>
        </p:txBody>
      </p:sp>
      <p:sp>
        <p:nvSpPr>
          <p:cNvPr id="3" name="Content Placeholder 2">
            <a:extLst>
              <a:ext uri="{FF2B5EF4-FFF2-40B4-BE49-F238E27FC236}">
                <a16:creationId xmlns:a16="http://schemas.microsoft.com/office/drawing/2014/main" id="{4979C786-40D9-4860-A975-7280E0F679D1}"/>
              </a:ext>
            </a:extLst>
          </p:cNvPr>
          <p:cNvSpPr>
            <a:spLocks noGrp="1"/>
          </p:cNvSpPr>
          <p:nvPr>
            <p:ph idx="1"/>
          </p:nvPr>
        </p:nvSpPr>
        <p:spPr>
          <a:xfrm>
            <a:off x="838201" y="2022601"/>
            <a:ext cx="10515598" cy="4154361"/>
          </a:xfrm>
        </p:spPr>
        <p:txBody>
          <a:bodyPr>
            <a:normAutofit/>
          </a:bodyPr>
          <a:lstStyle/>
          <a:p>
            <a:pPr lvl="0"/>
            <a:r>
              <a:rPr lang="en-US" sz="2600" dirty="0"/>
              <a:t>This course is a distance learning course and can be completed on your computer, tablet or cell phone at your own pace.</a:t>
            </a:r>
          </a:p>
          <a:p>
            <a:pPr lvl="0"/>
            <a:r>
              <a:rPr lang="en-US" sz="2600" dirty="0"/>
              <a:t>A test is required at the end of the presentation. </a:t>
            </a:r>
          </a:p>
          <a:p>
            <a:pPr lvl="0"/>
            <a:r>
              <a:rPr lang="en-US" sz="2600" dirty="0"/>
              <a:t>You must score a 75% or higher to pass.</a:t>
            </a:r>
          </a:p>
          <a:p>
            <a:pPr lvl="0"/>
            <a:r>
              <a:rPr lang="en-US" sz="2600" dirty="0"/>
              <a:t>Since this is an informational training you may utilize multiple attempts to reach the 75%.</a:t>
            </a:r>
          </a:p>
          <a:p>
            <a:pPr lvl="0"/>
            <a:r>
              <a:rPr lang="en-US" sz="2600" dirty="0"/>
              <a:t>Once you pass your test, your Training Verification Card will show you have completed the course. </a:t>
            </a:r>
            <a:endParaRPr lang="en-US" sz="2600" b="1" u="sng" dirty="0"/>
          </a:p>
          <a:p>
            <a:pPr marL="0" indent="0">
              <a:buNone/>
            </a:pPr>
            <a:endParaRPr lang="en-US" sz="2400" dirty="0">
              <a:latin typeface="Arial Black" panose="020B0A04020102020204" pitchFamily="34" charset="0"/>
            </a:endParaRPr>
          </a:p>
        </p:txBody>
      </p:sp>
      <p:pic>
        <p:nvPicPr>
          <p:cNvPr id="7" name="Picture 6">
            <a:extLst>
              <a:ext uri="{FF2B5EF4-FFF2-40B4-BE49-F238E27FC236}">
                <a16:creationId xmlns:a16="http://schemas.microsoft.com/office/drawing/2014/main" id="{5681CB6A-4B8F-4606-BA17-36BB043DF6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0804" y="550272"/>
            <a:ext cx="2632995" cy="955268"/>
          </a:xfrm>
          <a:prstGeom prst="rect">
            <a:avLst/>
          </a:prstGeom>
        </p:spPr>
      </p:pic>
    </p:spTree>
    <p:extLst>
      <p:ext uri="{BB962C8B-B14F-4D97-AF65-F5344CB8AC3E}">
        <p14:creationId xmlns:p14="http://schemas.microsoft.com/office/powerpoint/2010/main" val="376125074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ACC994-04C9-4B5A-BBDD-EBA859580E31}"/>
              </a:ext>
            </a:extLst>
          </p:cNvPr>
          <p:cNvSpPr>
            <a:spLocks noGrp="1"/>
          </p:cNvSpPr>
          <p:nvPr>
            <p:ph type="title"/>
          </p:nvPr>
        </p:nvSpPr>
        <p:spPr>
          <a:xfrm>
            <a:off x="833001" y="365125"/>
            <a:ext cx="10515598" cy="1325563"/>
          </a:xfrm>
        </p:spPr>
        <p:txBody>
          <a:bodyPr>
            <a:normAutofit/>
          </a:bodyPr>
          <a:lstStyle/>
          <a:p>
            <a:r>
              <a:rPr lang="en-US" b="1" dirty="0">
                <a:solidFill>
                  <a:schemeClr val="accent4">
                    <a:lumMod val="60000"/>
                    <a:lumOff val="40000"/>
                  </a:schemeClr>
                </a:solidFill>
                <a:latin typeface="Arial Black" panose="020B0A04020102020204" pitchFamily="34" charset="0"/>
              </a:rPr>
              <a:t>OSHA GUIDANCE</a:t>
            </a:r>
          </a:p>
        </p:txBody>
      </p:sp>
      <p:sp>
        <p:nvSpPr>
          <p:cNvPr id="3" name="Content Placeholder 2">
            <a:extLst>
              <a:ext uri="{FF2B5EF4-FFF2-40B4-BE49-F238E27FC236}">
                <a16:creationId xmlns:a16="http://schemas.microsoft.com/office/drawing/2014/main" id="{4979C786-40D9-4860-A975-7280E0F679D1}"/>
              </a:ext>
            </a:extLst>
          </p:cNvPr>
          <p:cNvSpPr>
            <a:spLocks noGrp="1"/>
          </p:cNvSpPr>
          <p:nvPr>
            <p:ph idx="1"/>
          </p:nvPr>
        </p:nvSpPr>
        <p:spPr>
          <a:xfrm>
            <a:off x="838201" y="2022601"/>
            <a:ext cx="10515598" cy="4154361"/>
          </a:xfrm>
        </p:spPr>
        <p:txBody>
          <a:bodyPr>
            <a:normAutofit/>
          </a:bodyPr>
          <a:lstStyle/>
          <a:p>
            <a:pPr marL="0" indent="0">
              <a:buNone/>
            </a:pPr>
            <a:endParaRPr lang="en-US" sz="2400" dirty="0">
              <a:solidFill>
                <a:srgbClr val="FFFFFF"/>
              </a:solidFill>
              <a:latin typeface="Arial Black" panose="020B0A04020102020204" pitchFamily="34" charset="0"/>
            </a:endParaRPr>
          </a:p>
        </p:txBody>
      </p:sp>
      <p:graphicFrame>
        <p:nvGraphicFramePr>
          <p:cNvPr id="7" name="Content Placeholder 2">
            <a:extLst>
              <a:ext uri="{FF2B5EF4-FFF2-40B4-BE49-F238E27FC236}">
                <a16:creationId xmlns:a16="http://schemas.microsoft.com/office/drawing/2014/main" id="{629E2854-7CA4-40E7-A6D2-B5A79C773B8D}"/>
              </a:ext>
            </a:extLst>
          </p:cNvPr>
          <p:cNvGraphicFramePr>
            <a:graphicFrameLocks/>
          </p:cNvGraphicFramePr>
          <p:nvPr>
            <p:extLst>
              <p:ext uri="{D42A27DB-BD31-4B8C-83A1-F6EECF244321}">
                <p14:modId xmlns:p14="http://schemas.microsoft.com/office/powerpoint/2010/main" val="3738275016"/>
              </p:ext>
            </p:extLst>
          </p:nvPr>
        </p:nvGraphicFramePr>
        <p:xfrm>
          <a:off x="391379" y="1976293"/>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300840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ACC994-04C9-4B5A-BBDD-EBA859580E31}"/>
              </a:ext>
            </a:extLst>
          </p:cNvPr>
          <p:cNvSpPr>
            <a:spLocks noGrp="1"/>
          </p:cNvSpPr>
          <p:nvPr>
            <p:ph type="title"/>
          </p:nvPr>
        </p:nvSpPr>
        <p:spPr>
          <a:xfrm>
            <a:off x="833001" y="365125"/>
            <a:ext cx="10515598" cy="1325563"/>
          </a:xfrm>
        </p:spPr>
        <p:txBody>
          <a:bodyPr>
            <a:normAutofit/>
          </a:bodyPr>
          <a:lstStyle/>
          <a:p>
            <a:r>
              <a:rPr lang="en-US" b="1" dirty="0">
                <a:solidFill>
                  <a:schemeClr val="accent4">
                    <a:lumMod val="60000"/>
                    <a:lumOff val="40000"/>
                  </a:schemeClr>
                </a:solidFill>
                <a:latin typeface="Arial Black" panose="020B0A04020102020204" pitchFamily="34" charset="0"/>
              </a:rPr>
              <a:t>OSHA GUIDANCE</a:t>
            </a:r>
          </a:p>
        </p:txBody>
      </p:sp>
      <p:sp>
        <p:nvSpPr>
          <p:cNvPr id="3" name="Content Placeholder 2">
            <a:extLst>
              <a:ext uri="{FF2B5EF4-FFF2-40B4-BE49-F238E27FC236}">
                <a16:creationId xmlns:a16="http://schemas.microsoft.com/office/drawing/2014/main" id="{4979C786-40D9-4860-A975-7280E0F679D1}"/>
              </a:ext>
            </a:extLst>
          </p:cNvPr>
          <p:cNvSpPr>
            <a:spLocks noGrp="1"/>
          </p:cNvSpPr>
          <p:nvPr>
            <p:ph idx="1"/>
          </p:nvPr>
        </p:nvSpPr>
        <p:spPr>
          <a:xfrm>
            <a:off x="838201" y="2022601"/>
            <a:ext cx="10515598" cy="4154361"/>
          </a:xfrm>
        </p:spPr>
        <p:txBody>
          <a:bodyPr>
            <a:normAutofit/>
          </a:bodyPr>
          <a:lstStyle/>
          <a:p>
            <a:r>
              <a:rPr lang="en-US" sz="2400" dirty="0"/>
              <a:t>In addition, the Act’s General Duty Clause, Section 5(a) (1), requires employers to provide their employees with a workplace free from recognized hazards likely to cause death or serious physical harm. </a:t>
            </a:r>
          </a:p>
          <a:p>
            <a:r>
              <a:rPr lang="en-US" sz="2400" dirty="0"/>
              <a:t>Material contained in this publication is in the public domain and may be reproduced, fully or partially, without permission. Source credit is requested but not required. </a:t>
            </a:r>
          </a:p>
          <a:p>
            <a:r>
              <a:rPr lang="en-US" sz="2400" dirty="0"/>
              <a:t>This information will be made available to sensory impaired individuals upon request. Voice phone: (202) 693-1999; tele typewriter (TTY) number: 1-877-889-5627.</a:t>
            </a:r>
          </a:p>
          <a:p>
            <a:pPr marL="0" indent="0">
              <a:buNone/>
            </a:pPr>
            <a:endParaRPr lang="en-US" sz="2400"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292938734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ACC994-04C9-4B5A-BBDD-EBA859580E31}"/>
              </a:ext>
            </a:extLst>
          </p:cNvPr>
          <p:cNvSpPr>
            <a:spLocks noGrp="1"/>
          </p:cNvSpPr>
          <p:nvPr>
            <p:ph type="title"/>
          </p:nvPr>
        </p:nvSpPr>
        <p:spPr>
          <a:xfrm>
            <a:off x="833001" y="365125"/>
            <a:ext cx="10515598" cy="1325563"/>
          </a:xfrm>
        </p:spPr>
        <p:txBody>
          <a:bodyPr>
            <a:normAutofit/>
          </a:bodyPr>
          <a:lstStyle/>
          <a:p>
            <a:r>
              <a:rPr lang="en-US" b="1" dirty="0">
                <a:solidFill>
                  <a:schemeClr val="accent4">
                    <a:lumMod val="60000"/>
                    <a:lumOff val="40000"/>
                  </a:schemeClr>
                </a:solidFill>
                <a:latin typeface="Arial Black" panose="020B0A04020102020204" pitchFamily="34" charset="0"/>
              </a:rPr>
              <a:t>INTRODUCTION</a:t>
            </a:r>
          </a:p>
        </p:txBody>
      </p:sp>
      <p:sp>
        <p:nvSpPr>
          <p:cNvPr id="3" name="Content Placeholder 2">
            <a:extLst>
              <a:ext uri="{FF2B5EF4-FFF2-40B4-BE49-F238E27FC236}">
                <a16:creationId xmlns:a16="http://schemas.microsoft.com/office/drawing/2014/main" id="{4979C786-40D9-4860-A975-7280E0F679D1}"/>
              </a:ext>
            </a:extLst>
          </p:cNvPr>
          <p:cNvSpPr>
            <a:spLocks noGrp="1"/>
          </p:cNvSpPr>
          <p:nvPr>
            <p:ph idx="1"/>
          </p:nvPr>
        </p:nvSpPr>
        <p:spPr>
          <a:xfrm>
            <a:off x="838201" y="2022601"/>
            <a:ext cx="10515598" cy="4154361"/>
          </a:xfrm>
        </p:spPr>
        <p:txBody>
          <a:bodyPr>
            <a:normAutofit/>
          </a:bodyPr>
          <a:lstStyle/>
          <a:p>
            <a:r>
              <a:rPr lang="en-US" sz="2400" b="1" u="sng" dirty="0"/>
              <a:t>Coronavirus Disease 2019 (COVID-19) is a respiratory disease caused by the SARS-CoV-2 virus</a:t>
            </a:r>
            <a:r>
              <a:rPr lang="en-US" sz="2400" dirty="0"/>
              <a:t>. It has spread from China to many other countries around the world, including the United States.</a:t>
            </a:r>
          </a:p>
          <a:p>
            <a:r>
              <a:rPr lang="en-US" sz="2400" dirty="0"/>
              <a:t>Depending on the severity of COVID-19’s international impacts, outbreak conditions—including those rising to the level of a pandemic—can affect all aspects of daily life, including travel, trade, tourism, food supplies, and financial markets</a:t>
            </a:r>
          </a:p>
          <a:p>
            <a:pPr marL="0" indent="0">
              <a:buNone/>
            </a:pPr>
            <a:endParaRPr lang="en-US" sz="2400"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1211871553"/>
      </p:ext>
    </p:extLst>
  </p:cSld>
  <p:clrMapOvr>
    <a:overrideClrMapping bg1="dk1" tx1="lt1" bg2="dk2" tx2="lt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2.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3.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4.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5.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34CD38790B164E9B0FAA2E2382D047" ma:contentTypeVersion="13" ma:contentTypeDescription="Create a new document." ma:contentTypeScope="" ma:versionID="cb10450349bbf17240110f708fc0335a">
  <xsd:schema xmlns:xsd="http://www.w3.org/2001/XMLSchema" xmlns:xs="http://www.w3.org/2001/XMLSchema" xmlns:p="http://schemas.microsoft.com/office/2006/metadata/properties" xmlns:ns3="024dd6e6-98fd-49a4-bd5d-ccc34cbfc3ce" xmlns:ns4="f18cf92a-c434-4af4-afe3-e9d0ce585c63" targetNamespace="http://schemas.microsoft.com/office/2006/metadata/properties" ma:root="true" ma:fieldsID="642f8b5d2a6b878519ffa392ca8000ca" ns3:_="" ns4:_="">
    <xsd:import namespace="024dd6e6-98fd-49a4-bd5d-ccc34cbfc3ce"/>
    <xsd:import namespace="f18cf92a-c434-4af4-afe3-e9d0ce585c6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4dd6e6-98fd-49a4-bd5d-ccc34cbfc3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8cf92a-c434-4af4-afe3-e9d0ce585c6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05CFBEA-F963-43C4-99A6-62B94C83CB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4dd6e6-98fd-49a4-bd5d-ccc34cbfc3ce"/>
    <ds:schemaRef ds:uri="f18cf92a-c434-4af4-afe3-e9d0ce585c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DFBE59-146D-4898-91E4-59F7AA5AA825}">
  <ds:schemaRefs>
    <ds:schemaRef ds:uri="http://schemas.microsoft.com/sharepoint/v3/contenttype/forms"/>
  </ds:schemaRefs>
</ds:datastoreItem>
</file>

<file path=customXml/itemProps3.xml><?xml version="1.0" encoding="utf-8"?>
<ds:datastoreItem xmlns:ds="http://schemas.openxmlformats.org/officeDocument/2006/customXml" ds:itemID="{EA776036-3834-4A30-BA55-656A7EEC441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315</TotalTime>
  <Words>4441</Words>
  <Application>Microsoft Office PowerPoint</Application>
  <PresentationFormat>Widescreen</PresentationFormat>
  <Paragraphs>272</Paragraphs>
  <Slides>45</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45</vt:i4>
      </vt:variant>
    </vt:vector>
  </HeadingPairs>
  <TitlesOfParts>
    <vt:vector size="54" baseType="lpstr">
      <vt:lpstr>Arial</vt:lpstr>
      <vt:lpstr>Arial Black</vt:lpstr>
      <vt:lpstr>BankGothic Md BT</vt:lpstr>
      <vt:lpstr>Calibri</vt:lpstr>
      <vt:lpstr>Calibri Light</vt:lpstr>
      <vt:lpstr>Century Schoolbook</vt:lpstr>
      <vt:lpstr>Wingdings</vt:lpstr>
      <vt:lpstr>Office Theme</vt:lpstr>
      <vt:lpstr>1_Office Theme</vt:lpstr>
      <vt:lpstr>PowerPoint Presentation</vt:lpstr>
      <vt:lpstr>DISCLAIMER</vt:lpstr>
      <vt:lpstr>DISCLAIMER</vt:lpstr>
      <vt:lpstr>COURSE OVERVIEW</vt:lpstr>
      <vt:lpstr>COURSE OVERVIEW</vt:lpstr>
      <vt:lpstr>COURSE OVERVIEW</vt:lpstr>
      <vt:lpstr>OSHA GUIDANCE</vt:lpstr>
      <vt:lpstr>OSHA GUIDANCE</vt:lpstr>
      <vt:lpstr>INTRODUCTION</vt:lpstr>
      <vt:lpstr>INTRODUCTION</vt:lpstr>
      <vt:lpstr>INTRODUCTION</vt:lpstr>
      <vt:lpstr>INTRODUCTION</vt:lpstr>
      <vt:lpstr>INTRODUCTION</vt:lpstr>
      <vt:lpstr>INTRODUCTION</vt:lpstr>
      <vt:lpstr>ABOUT COVID-19</vt:lpstr>
      <vt:lpstr>ABOUT COVID-19</vt:lpstr>
      <vt:lpstr>ABOUT COVID-19</vt:lpstr>
      <vt:lpstr>HOW A COVID-19 OUTBREAK COULD AFFECT WORKPLACES ? </vt:lpstr>
      <vt:lpstr>HOW A COVID-19 OUTBREAK COULD AFFECT WORKPLACES ? </vt:lpstr>
      <vt:lpstr>Steps All Employers Can Take to Reduce Workers Risks of Exposure to SARS-CoV-2</vt:lpstr>
      <vt:lpstr>CLASSIFYING WORKER EXPOSURE TO SARS-CoV-2</vt:lpstr>
      <vt:lpstr>CLASSIFYING WORKER EXPOSURE TO SARS-CoV-2</vt:lpstr>
      <vt:lpstr>CLASSIFYING WORKER EXPOSURE TO SARS-CoV-2</vt:lpstr>
      <vt:lpstr>CLASSIFYING WORKER EXPOSURE TO SARS-CoV-2</vt:lpstr>
      <vt:lpstr>CLASSIFYING WORKER EXPOSURE TO SARS-CoV-2</vt:lpstr>
      <vt:lpstr>CLASSIFYING WORKER EXPOSURE TO SARS-CoV-2</vt:lpstr>
      <vt:lpstr>COVID-19</vt:lpstr>
      <vt:lpstr>PROTOCOL #1  WORKER PERSONAL RESPONSIBILITIES </vt:lpstr>
      <vt:lpstr>PROTOCOL #1  WORKER PERSONAL RESPONSIBILITIES </vt:lpstr>
      <vt:lpstr>PROTOCOL #2  SOCIAL DISTANCING</vt:lpstr>
      <vt:lpstr>PROTOCOL #2  SOCIAL DISTANCING</vt:lpstr>
      <vt:lpstr>PROTOCOL #3 GENERAL JOBSITE/ OFFICE PRACTICES</vt:lpstr>
      <vt:lpstr>PROTOCOL #3 GENERAL JOBSITE/ OFFICE PRACTICES</vt:lpstr>
      <vt:lpstr>PROTOCOL #3 GENERAL JOBSITE/ OFFICE PRACTICES</vt:lpstr>
      <vt:lpstr>PROTOCOL #3 GENERAL JOBSITE/ OFFICE PRACTICES</vt:lpstr>
      <vt:lpstr>PROTOCOL #3 GENERAL JOBSITE/ OFFICE PRACTICES</vt:lpstr>
      <vt:lpstr>PROTOCOL #3 GENERAL JOBSITE/ OFFICE PRACTICES</vt:lpstr>
      <vt:lpstr>PROTOCOL #3 GENERAL JOBSITE/ OFFICE PRACTICES</vt:lpstr>
      <vt:lpstr>PROTOCOL #4  SANITATION AND CLEANLINESS</vt:lpstr>
      <vt:lpstr>PROTOCOL #4  SANITATION AND CLEANLINESS</vt:lpstr>
      <vt:lpstr>PROTOCOL #4  SANITATION AND CLEANLINESS</vt:lpstr>
      <vt:lpstr>PROTOCOL #5  PERSONAL PROTECTIVE EQUIPMENT (PPE)</vt:lpstr>
      <vt:lpstr>PROTOCOL #6  JOBSITE VISTORS</vt:lpstr>
      <vt:lpstr>OTHER USEFUL RESOURCES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 McDonald</dc:creator>
  <cp:lastModifiedBy>Royce Peters</cp:lastModifiedBy>
  <cp:revision>57</cp:revision>
  <dcterms:created xsi:type="dcterms:W3CDTF">2019-04-17T20:43:01Z</dcterms:created>
  <dcterms:modified xsi:type="dcterms:W3CDTF">2020-04-06T16:21:38Z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0x010100CA34CD38790B164E9B0FAA2E2382D047</vt:lpwstr>
  </property>
</Properties>
</file>